
<file path=[Content_Types].xml><?xml version="1.0" encoding="utf-8"?>
<Types xmlns="http://schemas.openxmlformats.org/package/2006/content-types">
  <Default Extension="png" ContentType="image/png"/>
  <Default Extension="gif" ContentType="image/gif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86" r:id="rId3"/>
    <p:sldId id="445" r:id="rId4"/>
    <p:sldId id="444" r:id="rId5"/>
    <p:sldId id="449" r:id="rId6"/>
    <p:sldId id="454" r:id="rId7"/>
    <p:sldId id="450" r:id="rId8"/>
    <p:sldId id="453" r:id="rId9"/>
    <p:sldId id="447" r:id="rId10"/>
    <p:sldId id="451" r:id="rId11"/>
    <p:sldId id="448" r:id="rId12"/>
    <p:sldId id="452" r:id="rId13"/>
    <p:sldId id="310" r:id="rId14"/>
    <p:sldId id="258" r:id="rId15"/>
    <p:sldId id="380" r:id="rId16"/>
    <p:sldId id="381" r:id="rId17"/>
    <p:sldId id="414" r:id="rId18"/>
    <p:sldId id="256" r:id="rId19"/>
    <p:sldId id="439" r:id="rId21"/>
  </p:sldIdLst>
  <p:sldSz cx="12192000" cy="6858000"/>
  <p:notesSz cx="6858000" cy="9144000"/>
  <p:embeddedFontLst>
    <p:embeddedFont>
      <p:font typeface="Calibri" panose="020F0502020204030204"/>
      <p:regular r:id="rId26"/>
    </p:embeddedFont>
    <p:embeddedFont>
      <p:font typeface="Impact" panose="020B0806030902050204" pitchFamily="34" charset="0"/>
      <p:regular r:id="rId27"/>
    </p:embeddedFont>
    <p:embeddedFont>
      <p:font typeface="Impact" panose="020B0806030902050204"/>
      <p:regular r:id="rId28"/>
    </p:embeddedFont>
    <p:embeddedFont>
      <p:font typeface="Cambria" panose="02040503050406030204" pitchFamily="18" charset="0"/>
      <p:regular r:id="rId29"/>
      <p:bold r:id="rId30"/>
      <p:italic r:id="rId31"/>
      <p:boldItalic r:id="rId32"/>
    </p:embeddedFont>
    <p:embeddedFont>
      <p:font typeface="Cambria Math" panose="02040503050406030204" pitchFamily="18" charset="0"/>
      <p:regular r:id="rId33"/>
    </p:embeddedFont>
    <p:embeddedFont>
      <p:font typeface="EB Garamond ExtraBold" panose="020B0704020202020204"/>
      <p:bold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impong Opoku-Nkansah" initials="FON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A84F"/>
    <a:srgbClr val="EE0000"/>
    <a:srgbClr val="FFFF00"/>
    <a:srgbClr val="FF6D01"/>
    <a:srgbClr val="266390"/>
    <a:srgbClr val="FFC53C"/>
    <a:srgbClr val="6E6E6E"/>
    <a:srgbClr val="E4BA39"/>
    <a:srgbClr val="049605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0B66118-4DEC-42A6-89FC-CDB9E6AF3329}" styleName="Table_0">
    <a:wholeTbl>
      <a:tcTxStyle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/>
        <a:fill>
          <a:solidFill>
            <a:schemeClr val="dk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/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03" autoAdjust="0"/>
    <p:restoredTop sz="95256" autoAdjust="0"/>
  </p:normalViewPr>
  <p:slideViewPr>
    <p:cSldViewPr snapToGrid="0">
      <p:cViewPr varScale="1">
        <p:scale>
          <a:sx n="72" d="100"/>
          <a:sy n="72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GIF>
</file>

<file path=ppt/media/image11.png>
</file>

<file path=ppt/media/image12.GIF>
</file>

<file path=ppt/media/image13.jpeg>
</file>

<file path=ppt/media/image14.png>
</file>

<file path=ppt/media/image15.wdp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4.GIF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839790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39790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 dirty="0"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GIF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2.png"/><Relationship Id="rId3" Type="http://schemas.microsoft.com/office/2007/relationships/hdphoto" Target="../media/image15.wdp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2.png"/><Relationship Id="rId3" Type="http://schemas.microsoft.com/office/2007/relationships/hdphoto" Target="../media/image15.wdp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7" Type="http://schemas.openxmlformats.org/officeDocument/2006/relationships/image" Target="../media/image20.png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32.png"/><Relationship Id="rId8" Type="http://schemas.openxmlformats.org/officeDocument/2006/relationships/image" Target="../media/image20.png"/><Relationship Id="rId7" Type="http://schemas.openxmlformats.org/officeDocument/2006/relationships/image" Target="../media/image1.png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33.jpeg"/><Relationship Id="rId15" Type="http://schemas.openxmlformats.org/officeDocument/2006/relationships/image" Target="../media/image26.png"/><Relationship Id="rId14" Type="http://schemas.microsoft.com/office/2007/relationships/hdphoto" Target="../media/image15.wdp"/><Relationship Id="rId13" Type="http://schemas.openxmlformats.org/officeDocument/2006/relationships/image" Target="../media/image14.png"/><Relationship Id="rId12" Type="http://schemas.openxmlformats.org/officeDocument/2006/relationships/image" Target="../media/image25.png"/><Relationship Id="rId11" Type="http://schemas.openxmlformats.org/officeDocument/2006/relationships/image" Target="../media/image24.png"/><Relationship Id="rId10" Type="http://schemas.openxmlformats.org/officeDocument/2006/relationships/image" Target="../media/image2.png"/><Relationship Id="rId1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6;p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362559" y="463785"/>
            <a:ext cx="1695554" cy="208030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9;p1"/>
          <p:cNvSpPr txBox="1"/>
          <p:nvPr/>
        </p:nvSpPr>
        <p:spPr>
          <a:xfrm>
            <a:off x="2653509" y="2968496"/>
            <a:ext cx="9077827" cy="2862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dirty="0">
                <a:solidFill>
                  <a:srgbClr val="274E13"/>
                </a:solidFill>
                <a:latin typeface="Impact" panose="020B080603090205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Department of Meteorology and Climate Science</a:t>
            </a:r>
            <a:r>
              <a:rPr lang="en-GB" sz="5400" b="1" dirty="0">
                <a:solidFill>
                  <a:srgbClr val="274E13"/>
                </a:solidFill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,</a:t>
            </a:r>
            <a:endParaRPr lang="en-GB" sz="5400" b="1" dirty="0">
              <a:solidFill>
                <a:srgbClr val="274E13"/>
              </a:solidFill>
              <a:latin typeface="Arial" panose="020B0604020202020204" pitchFamily="34" charset="0"/>
              <a:ea typeface="Impact" panose="020B0806030902050204"/>
              <a:cs typeface="Arial" panose="020B0604020202020204" pitchFamily="34" charset="0"/>
              <a:sym typeface="Impact" panose="020B0806030902050204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 b="1" dirty="0">
                <a:solidFill>
                  <a:srgbClr val="274E13"/>
                </a:solidFill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KNUST</a:t>
            </a:r>
            <a:endParaRPr sz="5400" b="1" dirty="0">
              <a:solidFill>
                <a:srgbClr val="274E13"/>
              </a:solidFill>
              <a:latin typeface="Arial" panose="020B0604020202020204" pitchFamily="34" charset="0"/>
              <a:ea typeface="Impact" panose="020B0806030902050204"/>
              <a:cs typeface="Arial" panose="020B0604020202020204" pitchFamily="34" charset="0"/>
              <a:sym typeface="Impact" panose="020B0806030902050204"/>
            </a:endParaRPr>
          </a:p>
        </p:txBody>
      </p:sp>
      <p:grpSp>
        <p:nvGrpSpPr>
          <p:cNvPr id="4" name="Google Shape;101;p1"/>
          <p:cNvGrpSpPr/>
          <p:nvPr/>
        </p:nvGrpSpPr>
        <p:grpSpPr>
          <a:xfrm>
            <a:off x="2598712" y="922755"/>
            <a:ext cx="8524108" cy="1725602"/>
            <a:chOff x="6378668" y="-117744"/>
            <a:chExt cx="5873419" cy="869270"/>
          </a:xfrm>
        </p:grpSpPr>
        <p:sp>
          <p:nvSpPr>
            <p:cNvPr id="5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03;p1"/>
            <p:cNvSpPr txBox="1"/>
            <p:nvPr/>
          </p:nvSpPr>
          <p:spPr>
            <a:xfrm>
              <a:off x="7134987" y="43526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4800" b="1" dirty="0">
                  <a:solidFill>
                    <a:srgbClr val="274E13"/>
                  </a:solidFill>
                </a:rPr>
                <a:t>-HOUR</a:t>
              </a:r>
              <a:r>
                <a:rPr lang="en-GB" sz="48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4800" b="1" dirty="0">
                  <a:solidFill>
                    <a:srgbClr val="274E13"/>
                  </a:solidFill>
                </a:rPr>
                <a:t>ORECAST</a:t>
              </a:r>
              <a:endParaRPr lang="en-GB" sz="40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15</a:t>
              </a:r>
              <a:r>
                <a:rPr 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-11-2022 @ 1</a:t>
              </a:r>
              <a:r>
                <a:rPr lang="en-GB" sz="44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44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sz="28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7" name="Google Shape;105;p1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6378668" y="-82784"/>
              <a:ext cx="1097957" cy="7817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84949" y="148970"/>
            <a:ext cx="8450219" cy="797850"/>
          </a:xfrm>
          <a:solidFill>
            <a:srgbClr val="FFFF00"/>
          </a:solidFill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PRESSURE SYSTEMS @ 1200 UTC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 descr="C:\Users\Theophilus Bassaw\OneDrive\Pictures\15nov\1200n,23,19.png1200n,23,19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285115" y="946468"/>
            <a:ext cx="11772900" cy="5394960"/>
          </a:xfrm>
          <a:prstGeom prst="rect">
            <a:avLst/>
          </a:prstGeom>
        </p:spPr>
      </p:pic>
      <p:sp>
        <p:nvSpPr>
          <p:cNvPr id="6" name="Arrow: Right 5"/>
          <p:cNvSpPr/>
          <p:nvPr/>
        </p:nvSpPr>
        <p:spPr>
          <a:xfrm>
            <a:off x="2953923" y="2179700"/>
            <a:ext cx="2189825" cy="797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1023hPa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8" name="Arrow: Right 7"/>
          <p:cNvSpPr/>
          <p:nvPr/>
        </p:nvSpPr>
        <p:spPr>
          <a:xfrm>
            <a:off x="3574673" y="4764834"/>
            <a:ext cx="2263435" cy="797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1019hPa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Theophilus Bassaw\OneDrive\Pictures\15nov\itd1200n.gifitd1200n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395605" y="281940"/>
            <a:ext cx="10650220" cy="6294120"/>
          </a:xfrm>
          <a:prstGeom prst="rect">
            <a:avLst/>
          </a:prstGeom>
        </p:spPr>
      </p:pic>
      <p:sp>
        <p:nvSpPr>
          <p:cNvPr id="9" name="Rectangle: Rounded Corners 8"/>
          <p:cNvSpPr/>
          <p:nvPr/>
        </p:nvSpPr>
        <p:spPr>
          <a:xfrm>
            <a:off x="2043906" y="3981635"/>
            <a:ext cx="1453896" cy="465189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6.8ºN</a:t>
            </a:r>
            <a:endParaRPr lang="en-US" sz="3600" dirty="0"/>
          </a:p>
        </p:txBody>
      </p:sp>
      <p:sp>
        <p:nvSpPr>
          <p:cNvPr id="2" name="Title 2"/>
          <p:cNvSpPr>
            <a:spLocks noGrp="1"/>
          </p:cNvSpPr>
          <p:nvPr/>
        </p:nvSpPr>
        <p:spPr>
          <a:xfrm>
            <a:off x="396021" y="482600"/>
            <a:ext cx="5477256" cy="66278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 lIns="91425" tIns="45700" rIns="91425" bIns="45700" anchor="ctr" anchorCtr="0">
            <a:normAutofit fontScale="8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dirty="0">
                <a:solidFill>
                  <a:srgbClr val="FFFF00"/>
                </a:solidFill>
                <a:latin typeface="Impact" panose="020B0806030902050204" pitchFamily="34" charset="0"/>
              </a:rPr>
              <a:t>ITD POSITION @ 1200 UTC</a:t>
            </a:r>
            <a:endParaRPr lang="en-US" dirty="0">
              <a:solidFill>
                <a:srgbClr val="FFFF00"/>
              </a:solidFill>
              <a:latin typeface="Impact" panose="020B0806030902050204" pitchFamily="34" charset="0"/>
            </a:endParaRPr>
          </a:p>
        </p:txBody>
      </p:sp>
      <p:sp>
        <p:nvSpPr>
          <p:cNvPr id="3" name="Freeform 2"/>
          <p:cNvSpPr/>
          <p:nvPr/>
        </p:nvSpPr>
        <p:spPr>
          <a:xfrm>
            <a:off x="4942205" y="4463415"/>
            <a:ext cx="877570" cy="156210"/>
          </a:xfrm>
          <a:custGeom>
            <a:avLst/>
            <a:gdLst>
              <a:gd name="connisteX0" fmla="*/ 0 w 877570"/>
              <a:gd name="connsiteY0" fmla="*/ 0 h 156247"/>
              <a:gd name="connisteX1" fmla="*/ 74930 w 877570"/>
              <a:gd name="connsiteY1" fmla="*/ 25400 h 156247"/>
              <a:gd name="connisteX2" fmla="*/ 150495 w 877570"/>
              <a:gd name="connsiteY2" fmla="*/ 25400 h 156247"/>
              <a:gd name="connisteX3" fmla="*/ 225425 w 877570"/>
              <a:gd name="connsiteY3" fmla="*/ 25400 h 156247"/>
              <a:gd name="connisteX4" fmla="*/ 300990 w 877570"/>
              <a:gd name="connsiteY4" fmla="*/ 25400 h 156247"/>
              <a:gd name="connisteX5" fmla="*/ 375920 w 877570"/>
              <a:gd name="connsiteY5" fmla="*/ 50165 h 156247"/>
              <a:gd name="connisteX6" fmla="*/ 450850 w 877570"/>
              <a:gd name="connsiteY6" fmla="*/ 75565 h 156247"/>
              <a:gd name="connisteX7" fmla="*/ 526415 w 877570"/>
              <a:gd name="connsiteY7" fmla="*/ 137795 h 156247"/>
              <a:gd name="connisteX8" fmla="*/ 601345 w 877570"/>
              <a:gd name="connsiteY8" fmla="*/ 150495 h 156247"/>
              <a:gd name="connisteX9" fmla="*/ 651510 w 877570"/>
              <a:gd name="connsiteY9" fmla="*/ 75565 h 156247"/>
              <a:gd name="connisteX10" fmla="*/ 727075 w 877570"/>
              <a:gd name="connsiteY10" fmla="*/ 50165 h 156247"/>
              <a:gd name="connisteX11" fmla="*/ 802005 w 877570"/>
              <a:gd name="connsiteY11" fmla="*/ 38100 h 156247"/>
              <a:gd name="connisteX12" fmla="*/ 877570 w 877570"/>
              <a:gd name="connsiteY12" fmla="*/ 100330 h 15624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877570" h="156248">
                <a:moveTo>
                  <a:pt x="0" y="0"/>
                </a:moveTo>
                <a:cubicBezTo>
                  <a:pt x="13335" y="5080"/>
                  <a:pt x="45085" y="20320"/>
                  <a:pt x="74930" y="25400"/>
                </a:cubicBezTo>
                <a:cubicBezTo>
                  <a:pt x="104775" y="30480"/>
                  <a:pt x="120650" y="25400"/>
                  <a:pt x="150495" y="25400"/>
                </a:cubicBezTo>
                <a:cubicBezTo>
                  <a:pt x="180340" y="25400"/>
                  <a:pt x="195580" y="25400"/>
                  <a:pt x="225425" y="25400"/>
                </a:cubicBezTo>
                <a:cubicBezTo>
                  <a:pt x="255270" y="25400"/>
                  <a:pt x="271145" y="20320"/>
                  <a:pt x="300990" y="25400"/>
                </a:cubicBezTo>
                <a:cubicBezTo>
                  <a:pt x="330835" y="30480"/>
                  <a:pt x="346075" y="40005"/>
                  <a:pt x="375920" y="50165"/>
                </a:cubicBezTo>
                <a:cubicBezTo>
                  <a:pt x="405765" y="60325"/>
                  <a:pt x="421005" y="57785"/>
                  <a:pt x="450850" y="75565"/>
                </a:cubicBezTo>
                <a:cubicBezTo>
                  <a:pt x="480695" y="93345"/>
                  <a:pt x="496570" y="122555"/>
                  <a:pt x="526415" y="137795"/>
                </a:cubicBezTo>
                <a:cubicBezTo>
                  <a:pt x="556260" y="153035"/>
                  <a:pt x="576580" y="163195"/>
                  <a:pt x="601345" y="150495"/>
                </a:cubicBezTo>
                <a:cubicBezTo>
                  <a:pt x="626110" y="137795"/>
                  <a:pt x="626110" y="95885"/>
                  <a:pt x="651510" y="75565"/>
                </a:cubicBezTo>
                <a:cubicBezTo>
                  <a:pt x="676910" y="55245"/>
                  <a:pt x="697230" y="57785"/>
                  <a:pt x="727075" y="50165"/>
                </a:cubicBezTo>
                <a:cubicBezTo>
                  <a:pt x="756920" y="42545"/>
                  <a:pt x="772160" y="27940"/>
                  <a:pt x="802005" y="38100"/>
                </a:cubicBezTo>
                <a:cubicBezTo>
                  <a:pt x="831850" y="48260"/>
                  <a:pt x="864235" y="87630"/>
                  <a:pt x="877570" y="100330"/>
                </a:cubicBezTo>
              </a:path>
            </a:pathLst>
          </a:custGeom>
          <a:ln w="3810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199" y="-280809"/>
            <a:ext cx="5798444" cy="6979055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9583" y1="43333" x2="39583" y2="43333"/>
                        <a14:foregroundMark x1="45833" y1="47500" x2="45833" y2="47500"/>
                        <a14:foregroundMark x1="54167" y1="53750" x2="54167" y2="53750"/>
                        <a14:foregroundMark x1="70000" y1="57917" x2="70000" y2="57917"/>
                        <a14:foregroundMark x1="79583" y1="53333" x2="79583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35606" y="3092885"/>
            <a:ext cx="3936913" cy="3936913"/>
          </a:xfrm>
          <a:prstGeom prst="rect">
            <a:avLst/>
          </a:prstGeom>
        </p:spPr>
      </p:pic>
      <p:grpSp>
        <p:nvGrpSpPr>
          <p:cNvPr id="30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	</a:t>
              </a:r>
              <a:r>
                <a:rPr lang="en-US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15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-11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-2022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TextBox 20"/>
          <p:cNvSpPr txBox="1"/>
          <p:nvPr/>
        </p:nvSpPr>
        <p:spPr>
          <a:xfrm>
            <a:off x="959852" y="473509"/>
            <a:ext cx="129025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23</a:t>
            </a:r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193315" y="1464628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36</a:t>
            </a:r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732569" y="3701394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  <a:endParaRPr lang="en-US" sz="2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310665" y="2955574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68</a:t>
            </a:r>
            <a:endParaRPr lang="en-US" sz="2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821510" y="4443251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69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3609298" y="514870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79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1321800" y="5670761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80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260382" y="4442832"/>
            <a:ext cx="111060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62</a:t>
            </a:r>
            <a:endParaRPr lang="en-US" sz="2800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1322712" y="1987848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36</a:t>
            </a:r>
            <a:endParaRPr lang="en-US" sz="2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5800028" y="1314755"/>
            <a:ext cx="64080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7200" b="1" dirty="0"/>
              <a:t>RH AT DAY</a:t>
            </a:r>
            <a:endParaRPr lang="en-CA" sz="7200" b="1" dirty="0"/>
          </a:p>
          <a:p>
            <a:pPr algn="ctr"/>
            <a:r>
              <a:rPr lang="en-US" sz="7200" b="1" dirty="0"/>
              <a:t>[%]</a:t>
            </a:r>
            <a:endParaRPr lang="en-CA" sz="72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2749238" y="560148"/>
            <a:ext cx="121263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18</a:t>
            </a:r>
            <a:endParaRPr lang="en-US" sz="2800" b="1" dirty="0"/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5325" y="-200998"/>
            <a:ext cx="5864864" cy="7058998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9583" y1="43333" x2="39583" y2="43333"/>
                        <a14:foregroundMark x1="45833" y1="47500" x2="45833" y2="47500"/>
                        <a14:foregroundMark x1="54167" y1="53750" x2="54167" y2="53750"/>
                        <a14:foregroundMark x1="70000" y1="57917" x2="70000" y2="57917"/>
                        <a14:foregroundMark x1="79583" y1="53333" x2="79583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84176" y="2651485"/>
            <a:ext cx="3936913" cy="39369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08805" y="1349020"/>
            <a:ext cx="64080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000" b="1" dirty="0"/>
              <a:t>RH AT NIGHT</a:t>
            </a:r>
            <a:endParaRPr lang="en-CA" sz="6000" b="1" dirty="0"/>
          </a:p>
          <a:p>
            <a:pPr algn="ctr"/>
            <a:r>
              <a:rPr lang="en-CA" sz="6000" b="1" dirty="0"/>
              <a:t>[%]</a:t>
            </a:r>
            <a:endParaRPr lang="en-CA" sz="6000" b="1" dirty="0"/>
          </a:p>
        </p:txBody>
      </p:sp>
      <p:grpSp>
        <p:nvGrpSpPr>
          <p:cNvPr id="30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15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-11-2022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TextBox 20"/>
          <p:cNvSpPr txBox="1"/>
          <p:nvPr/>
        </p:nvSpPr>
        <p:spPr>
          <a:xfrm>
            <a:off x="700506" y="675541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37</a:t>
            </a:r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193315" y="1367439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45</a:t>
            </a:r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757021" y="3682750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82</a:t>
            </a:r>
            <a:endParaRPr lang="en-US" sz="2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076937" y="324677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73</a:t>
            </a:r>
            <a:endParaRPr lang="en-US" sz="2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937174" y="476389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87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3746869" y="5434743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86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970454" y="6014280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79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396371" y="4376903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89</a:t>
            </a:r>
            <a:endParaRPr lang="en-US" sz="2800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1295401" y="2067443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45</a:t>
            </a:r>
            <a:endParaRPr lang="en-US" sz="2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2444867" y="309155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24 </a:t>
            </a:r>
            <a:endParaRPr lang="en-US" sz="2800" b="1" dirty="0"/>
          </a:p>
        </p:txBody>
      </p: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08158" y="-238841"/>
            <a:ext cx="5836941" cy="702539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5418140" y="1314755"/>
                <a:ext cx="6789959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b="1" dirty="0"/>
                  <a:t>TEMPERATURE</a:t>
                </a:r>
                <a:r>
                  <a:rPr lang="en-CA" sz="7200" b="1" dirty="0"/>
                  <a:t> AT DAY [</a:t>
                </a:r>
                <a14:m>
                  <m:oMath xmlns:m="http://schemas.openxmlformats.org/officeDocument/2006/math">
                    <m:r>
                      <a:rPr lang="en-US" sz="7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CA" sz="7200" b="1" dirty="0"/>
                  <a:t>]</a:t>
                </a:r>
                <a:endParaRPr lang="en-US" sz="7200" b="1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8140" y="1314755"/>
                <a:ext cx="6789959" cy="2308324"/>
              </a:xfrm>
              <a:prstGeom prst="rect">
                <a:avLst/>
              </a:prstGeom>
              <a:blipFill rotWithShape="1">
                <a:blip r:embed="rId2"/>
                <a:stretch>
                  <a:fillRect l="-5" t="-13" r="3" b="1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15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-11-2022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/>
              <p:cNvSpPr txBox="1"/>
              <p:nvPr/>
            </p:nvSpPr>
            <p:spPr>
              <a:xfrm>
                <a:off x="701465" y="561316"/>
                <a:ext cx="1014645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2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𝟒</m:t>
                    </m:r>
                  </m:oMath>
                </a14:m>
                <a:endParaRPr lang="en-US" sz="2800" b="1" dirty="0"/>
              </a:p>
            </p:txBody>
          </p:sp>
        </mc:Choice>
        <mc:Fallback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465" y="561316"/>
                <a:ext cx="1014645" cy="521970"/>
              </a:xfrm>
              <a:prstGeom prst="rect">
                <a:avLst/>
              </a:prstGeom>
              <a:blipFill rotWithShape="1">
                <a:blip r:embed="rId4"/>
                <a:stretch>
                  <a:fillRect l="-42" t="-117" r="34" b="117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/>
          <p:cNvSpPr txBox="1"/>
          <p:nvPr/>
        </p:nvSpPr>
        <p:spPr>
          <a:xfrm>
            <a:off x="2771361" y="1391155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35</a:t>
            </a:r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1019367" y="3179325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31</a:t>
            </a:r>
            <a:endParaRPr lang="en-US" sz="2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3478898" y="306334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31</a:t>
            </a:r>
            <a:endParaRPr lang="en-US" sz="2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947562" y="3844334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31</a:t>
            </a:r>
            <a:endParaRPr lang="en-US" sz="28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/>
              <p:cNvSpPr txBox="1"/>
              <p:nvPr/>
            </p:nvSpPr>
            <p:spPr>
              <a:xfrm>
                <a:off x="3395714" y="5388302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2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𝟖</m:t>
                    </m:r>
                  </m:oMath>
                </a14:m>
                <a:endParaRPr lang="en-US" sz="2800" b="1" dirty="0"/>
              </a:p>
            </p:txBody>
          </p:sp>
        </mc:Choice>
        <mc:Fallback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5714" y="5388302"/>
                <a:ext cx="928032" cy="521970"/>
              </a:xfrm>
              <a:prstGeom prst="rect">
                <a:avLst/>
              </a:prstGeom>
              <a:blipFill rotWithShape="1">
                <a:blip r:embed="rId5"/>
                <a:stretch>
                  <a:fillRect l="-40" t="-63" r="3" b="63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extBox 34"/>
          <p:cNvSpPr txBox="1"/>
          <p:nvPr/>
        </p:nvSpPr>
        <p:spPr>
          <a:xfrm>
            <a:off x="978917" y="5807338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27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052286" y="4366105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smtClean="0">
                <a:latin typeface="Cambria Math" panose="02040503050406030204" pitchFamily="18" charset="0"/>
                <a:ea typeface="Cambria Math" panose="02040503050406030204" pitchFamily="18" charset="0"/>
              </a:rPr>
              <a:t>29</a:t>
            </a:r>
            <a:endParaRPr lang="en-US" sz="28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Box 37"/>
              <p:cNvSpPr txBox="1"/>
              <p:nvPr/>
            </p:nvSpPr>
            <p:spPr>
              <a:xfrm>
                <a:off x="978918" y="1965683"/>
                <a:ext cx="92803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ea typeface="Cambria Math" panose="02040503050406030204" pitchFamily="18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28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𝟒</m:t>
                    </m:r>
                  </m:oMath>
                </a14:m>
                <a:endParaRPr lang="en-US" sz="2800" b="1" dirty="0"/>
              </a:p>
            </p:txBody>
          </p:sp>
        </mc:Choice>
        <mc:Fallback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8918" y="1965683"/>
                <a:ext cx="928032" cy="523220"/>
              </a:xfrm>
              <a:prstGeom prst="rect">
                <a:avLst/>
              </a:prstGeom>
              <a:blipFill rotWithShape="1">
                <a:blip r:embed="rId6"/>
                <a:stretch>
                  <a:fillRect l="-41" t="-68" r="5" b="65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/>
          <p:cNvSpPr txBox="1"/>
          <p:nvPr/>
        </p:nvSpPr>
        <p:spPr>
          <a:xfrm>
            <a:off x="1947021" y="335915"/>
            <a:ext cx="92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800" b="1" dirty="0">
                <a:ea typeface="Cambria Math" panose="02040503050406030204" pitchFamily="18" charset="0"/>
              </a:rPr>
              <a:t>35</a:t>
            </a:r>
            <a:endParaRPr lang="en-US" sz="2800" b="1" dirty="0"/>
          </a:p>
        </p:txBody>
      </p:sp>
      <p:pic>
        <p:nvPicPr>
          <p:cNvPr id="39" name="Google Shape;97;p1"/>
          <p:cNvPicPr preferRelativeResize="0"/>
          <p:nvPr/>
        </p:nvPicPr>
        <p:blipFill>
          <a:blip r:embed="rId7"/>
          <a:stretch>
            <a:fillRect/>
          </a:stretch>
        </p:blipFill>
        <p:spPr>
          <a:xfrm rot="1500004">
            <a:off x="7314926" y="3990984"/>
            <a:ext cx="3275668" cy="2560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91" y="-167390"/>
            <a:ext cx="5836941" cy="702539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5418140" y="1314755"/>
                <a:ext cx="6789959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b="1" dirty="0"/>
                  <a:t>TEMPERATURE</a:t>
                </a:r>
                <a:r>
                  <a:rPr lang="en-CA" sz="7200" b="1" dirty="0"/>
                  <a:t> AT NIGHT [</a:t>
                </a:r>
                <a14:m>
                  <m:oMath xmlns:m="http://schemas.openxmlformats.org/officeDocument/2006/math">
                    <m:r>
                      <a:rPr lang="en-US" sz="7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CA" sz="7200" b="1" dirty="0"/>
                  <a:t>]</a:t>
                </a:r>
                <a:endParaRPr lang="en-US" sz="7200" b="1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8140" y="1314755"/>
                <a:ext cx="6789959" cy="2308324"/>
              </a:xfrm>
              <a:prstGeom prst="rect">
                <a:avLst/>
              </a:prstGeom>
              <a:blipFill rotWithShape="1">
                <a:blip r:embed="rId2"/>
                <a:stretch>
                  <a:fillRect l="-5" t="-13" r="3" b="1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oogle Shape;101;p1"/>
          <p:cNvGrpSpPr/>
          <p:nvPr/>
        </p:nvGrpSpPr>
        <p:grpSpPr>
          <a:xfrm>
            <a:off x="5875446" y="46680"/>
            <a:ext cx="5875345" cy="1032737"/>
            <a:chOff x="6378669" y="-117744"/>
            <a:chExt cx="5776156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15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-11-2022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6378669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TextBox 20"/>
          <p:cNvSpPr txBox="1"/>
          <p:nvPr/>
        </p:nvSpPr>
        <p:spPr>
          <a:xfrm>
            <a:off x="806118" y="644603"/>
            <a:ext cx="10146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24</a:t>
            </a:r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2975761" y="1504982"/>
            <a:ext cx="114031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24</a:t>
            </a:r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1139692" y="3260135"/>
            <a:ext cx="10146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24</a:t>
            </a:r>
            <a:endParaRPr lang="en-US" sz="2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076937" y="3229401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28</a:t>
            </a:r>
            <a:endParaRPr lang="en-US" sz="28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/>
              <p:cNvSpPr txBox="1"/>
              <p:nvPr/>
            </p:nvSpPr>
            <p:spPr>
              <a:xfrm>
                <a:off x="2419736" y="3960393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en-US" altLang="en-CA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9736" y="3960393"/>
                <a:ext cx="928032" cy="521970"/>
              </a:xfrm>
              <a:prstGeom prst="rect">
                <a:avLst/>
              </a:prstGeom>
              <a:blipFill rotWithShape="1">
                <a:blip r:embed="rId4"/>
                <a:stretch>
                  <a:fillRect l="-42" t="-102" r="5" b="102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/>
          <p:cNvSpPr txBox="1"/>
          <p:nvPr/>
        </p:nvSpPr>
        <p:spPr>
          <a:xfrm>
            <a:off x="3347477" y="5379348"/>
            <a:ext cx="1046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26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926589" y="5876425"/>
            <a:ext cx="107822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26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139309" y="4611903"/>
            <a:ext cx="1046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25</a:t>
            </a:r>
            <a:endParaRPr lang="en-US" sz="28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Box 37"/>
              <p:cNvSpPr txBox="1"/>
              <p:nvPr/>
            </p:nvSpPr>
            <p:spPr>
              <a:xfrm>
                <a:off x="1360449" y="2298620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en-US" altLang="en-CA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𝟓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0449" y="2298620"/>
                <a:ext cx="928032" cy="521970"/>
              </a:xfrm>
              <a:prstGeom prst="rect">
                <a:avLst/>
              </a:prstGeom>
              <a:blipFill rotWithShape="1">
                <a:blip r:embed="rId5"/>
                <a:stretch>
                  <a:fillRect l="-30" t="-106" r="62" b="10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/>
          <p:cNvSpPr txBox="1"/>
          <p:nvPr/>
        </p:nvSpPr>
        <p:spPr>
          <a:xfrm>
            <a:off x="2099166" y="362425"/>
            <a:ext cx="101464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800" b="1" dirty="0">
                <a:solidFill>
                  <a:schemeClr val="tx1"/>
                </a:solidFill>
                <a:ea typeface="Cambria Math" panose="02040503050406030204" pitchFamily="18" charset="0"/>
              </a:rPr>
              <a:t>25</a:t>
            </a:r>
            <a:endParaRPr lang="en-US" sz="2800" b="1" dirty="0"/>
          </a:p>
        </p:txBody>
      </p:sp>
      <p:pic>
        <p:nvPicPr>
          <p:cNvPr id="3" name="Google Shape;97;p1"/>
          <p:cNvPicPr preferRelativeResize="0"/>
          <p:nvPr/>
        </p:nvPicPr>
        <p:blipFill>
          <a:blip r:embed="rId6"/>
          <a:stretch>
            <a:fillRect/>
          </a:stretch>
        </p:blipFill>
        <p:spPr>
          <a:xfrm rot="1500004">
            <a:off x="7314926" y="3990984"/>
            <a:ext cx="3275668" cy="2560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9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15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-11-2022 @ 1200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11" name="Google Shape;105;p1"/>
            <p:cNvPicPr preferRelativeResize="0"/>
            <p:nvPr/>
          </p:nvPicPr>
          <p:blipFill>
            <a:blip r:embed="rId1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extBox 1"/>
          <p:cNvSpPr txBox="1"/>
          <p:nvPr/>
        </p:nvSpPr>
        <p:spPr>
          <a:xfrm>
            <a:off x="490654" y="-28696"/>
            <a:ext cx="4563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/>
              <a:t>GENERAL OUTLOOK</a:t>
            </a:r>
            <a:endParaRPr lang="en-US" sz="24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6446834" y="2329603"/>
            <a:ext cx="5687875" cy="2122805"/>
          </a:xfrm>
          <a:prstGeom prst="rect">
            <a:avLst/>
          </a:prstGeom>
          <a:solidFill>
            <a:srgbClr val="00B05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CA" sz="8800" dirty="0">
                <a:solidFill>
                  <a:schemeClr val="bg1"/>
                </a:solidFill>
              </a:rPr>
              <a:t>-</a:t>
            </a:r>
            <a:endParaRPr lang="en-US" altLang="en-CA" sz="8800" dirty="0">
              <a:solidFill>
                <a:schemeClr val="bg1"/>
              </a:solidFill>
            </a:endParaRPr>
          </a:p>
        </p:txBody>
      </p:sp>
      <p:pic>
        <p:nvPicPr>
          <p:cNvPr id="48" name="Google Shape;88;p1"/>
          <p:cNvPicPr preferRelativeResize="0"/>
          <p:nvPr/>
        </p:nvPicPr>
        <p:blipFill>
          <a:blip r:embed="rId2"/>
          <a:srcRect t="37" b="37"/>
          <a:stretch>
            <a:fillRect/>
          </a:stretch>
        </p:blipFill>
        <p:spPr>
          <a:xfrm>
            <a:off x="1149350" y="-28575"/>
            <a:ext cx="4644390" cy="677672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/>
          <p:cNvSpPr txBox="1"/>
          <p:nvPr/>
        </p:nvSpPr>
        <p:spPr>
          <a:xfrm>
            <a:off x="6410704" y="1285179"/>
            <a:ext cx="5687875" cy="739754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3200" b="1" dirty="0">
                <a:solidFill>
                  <a:schemeClr val="bg1"/>
                </a:solidFill>
              </a:rPr>
              <a:t>PROBABILITY OF RAINS</a:t>
            </a:r>
            <a:endParaRPr lang="en-CA" sz="3200" b="1" dirty="0">
              <a:solidFill>
                <a:schemeClr val="bg1"/>
              </a:solidFill>
            </a:endParaRPr>
          </a:p>
        </p:txBody>
      </p:sp>
      <p:pic>
        <p:nvPicPr>
          <p:cNvPr id="96" name="Google Shape;96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5953" y="-19654"/>
            <a:ext cx="883525" cy="10276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" name="Google Shape;108;p1"/>
          <p:cNvGrpSpPr/>
          <p:nvPr/>
        </p:nvGrpSpPr>
        <p:grpSpPr>
          <a:xfrm>
            <a:off x="225350" y="993672"/>
            <a:ext cx="825062" cy="2355249"/>
            <a:chOff x="-794406" y="756474"/>
            <a:chExt cx="825062" cy="2809336"/>
          </a:xfrm>
        </p:grpSpPr>
        <p:sp>
          <p:nvSpPr>
            <p:cNvPr id="43" name="Google Shape;109;p1"/>
            <p:cNvSpPr/>
            <p:nvPr/>
          </p:nvSpPr>
          <p:spPr>
            <a:xfrm>
              <a:off x="-721798" y="922616"/>
              <a:ext cx="752454" cy="2643194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4" name="Google Shape;110;p1"/>
            <p:cNvGrpSpPr/>
            <p:nvPr/>
          </p:nvGrpSpPr>
          <p:grpSpPr>
            <a:xfrm>
              <a:off x="-794406" y="756474"/>
              <a:ext cx="825062" cy="2643194"/>
              <a:chOff x="-794406" y="756474"/>
              <a:chExt cx="825062" cy="2643194"/>
            </a:xfrm>
          </p:grpSpPr>
          <p:sp>
            <p:nvSpPr>
              <p:cNvPr id="45" name="Google Shape;111;p1"/>
              <p:cNvSpPr txBox="1"/>
              <p:nvPr/>
            </p:nvSpPr>
            <p:spPr>
              <a:xfrm>
                <a:off x="-794406" y="756474"/>
                <a:ext cx="825062" cy="264319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lang="en-US"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Rain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  </a:t>
                </a: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Wind</a:t>
                </a: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  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Dust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</p:txBody>
          </p:sp>
          <p:pic>
            <p:nvPicPr>
              <p:cNvPr id="47" name="Google Shape;113;p1"/>
              <p:cNvPicPr preferRelativeResize="0"/>
              <p:nvPr/>
            </p:nvPicPr>
            <p:blipFill rotWithShape="1">
              <a:blip r:embed="rId4"/>
              <a:srcRect/>
              <a:stretch>
                <a:fillRect/>
              </a:stretch>
            </p:blipFill>
            <p:spPr>
              <a:xfrm flipH="1">
                <a:off x="-531713" y="1997879"/>
                <a:ext cx="376050" cy="37605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" name="Google Shape;114;p1"/>
              <p:cNvPicPr preferRelativeResize="0"/>
              <p:nvPr/>
            </p:nvPicPr>
            <p:blipFill rotWithShape="1">
              <a:blip r:embed="rId5"/>
              <a:srcRect/>
              <a:stretch>
                <a:fillRect/>
              </a:stretch>
            </p:blipFill>
            <p:spPr>
              <a:xfrm flipH="1">
                <a:off x="-611497" y="2698774"/>
                <a:ext cx="461994" cy="3760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178590" y="3486285"/>
          <a:ext cx="960848" cy="1981286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960848"/>
              </a:tblGrid>
              <a:tr h="405286">
                <a:tc>
                  <a:txBody>
                    <a:bodyPr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Low risk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</a:tr>
              <a:tr h="461645">
                <a:tc>
                  <a:txBody>
                    <a:bodyPr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Be aware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</a:tr>
              <a:tr h="645835">
                <a:tc>
                  <a:txBody>
                    <a:bodyPr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Be Prepared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53C"/>
                    </a:solidFill>
                  </a:tcPr>
                </a:tc>
              </a:tr>
              <a:tr h="468520">
                <a:tc>
                  <a:txBody>
                    <a:bodyPr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chemeClr val="tx1"/>
                          </a:solidFill>
                        </a:rPr>
                        <a:t>Take Action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6D01"/>
                    </a:solidFill>
                  </a:tcPr>
                </a:tc>
              </a:tr>
            </a:tbl>
          </a:graphicData>
        </a:graphic>
      </p:graphicFrame>
      <p:pic>
        <p:nvPicPr>
          <p:cNvPr id="16" name="Google Shape;106;p1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385182" y="1421818"/>
            <a:ext cx="479084" cy="466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88;p1"/>
          <p:cNvPicPr preferRelativeResize="0"/>
          <p:nvPr/>
        </p:nvPicPr>
        <p:blipFill>
          <a:blip r:embed="rId1"/>
          <a:srcRect t="37" b="37"/>
          <a:stretch>
            <a:fillRect/>
          </a:stretch>
        </p:blipFill>
        <p:spPr>
          <a:xfrm>
            <a:off x="1833245" y="447040"/>
            <a:ext cx="3200400" cy="405638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6" name="Google Shape;86;p1"/>
              <p:cNvGraphicFramePr/>
              <p:nvPr/>
            </p:nvGraphicFramePr>
            <p:xfrm>
              <a:off x="6399703" y="1593036"/>
              <a:ext cx="5738375" cy="4544458"/>
            </p:xfrm>
            <a:graphic>
              <a:graphicData uri="http://schemas.openxmlformats.org/drawingml/2006/table">
                <a:tbl>
                  <a:tblPr firstRow="1">
                    <a:noFill/>
                    <a:tableStyleId>{F0B66118-4DEC-42A6-89FC-CDB9E6AF3329}</a:tableStyleId>
                  </a:tblPr>
                  <a:tblGrid>
                    <a:gridCol w="2362900"/>
                    <a:gridCol w="1432325"/>
                    <a:gridCol w="1943150"/>
                  </a:tblGrid>
                  <a:tr h="915123"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endParaRPr sz="22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 panose="020B0704020202020204"/>
                              <a:ea typeface="EB Garamond ExtraBold" panose="020B0704020202020204"/>
                              <a:cs typeface="EB Garamond ExtraBold" panose="020B0704020202020204"/>
                              <a:sym typeface="EB Garamond ExtraBold" panose="020B0704020202020204"/>
                            </a:rPr>
                            <a:t>DAY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 panose="020B0704020202020204"/>
                            <a:ea typeface="EB Garamond ExtraBold" panose="020B0704020202020204"/>
                            <a:cs typeface="EB Garamond ExtraBold" panose="020B0704020202020204"/>
                            <a:sym typeface="EB Garamond ExtraBold" panose="020B0704020202020204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 panose="020B0704020202020204"/>
                              <a:ea typeface="EB Garamond ExtraBold" panose="020B0704020202020204"/>
                              <a:cs typeface="EB Garamond ExtraBold" panose="020B0704020202020204"/>
                              <a:sym typeface="EB Garamond ExtraBold" panose="020B0704020202020204"/>
                            </a:rPr>
                            <a:t>NIGHT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 panose="020B0704020202020204"/>
                            <a:ea typeface="EB Garamond ExtraBold" panose="020B0704020202020204"/>
                            <a:cs typeface="EB Garamond ExtraBold" panose="020B0704020202020204"/>
                            <a:sym typeface="EB Garamond ExtraBold" panose="020B0704020202020204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522079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T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emperature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2400" b="1" baseline="0" dirty="0">
                              <a:ea typeface="Cambria Math" panose="02040503050406030204" pitchFamily="18" charset="0"/>
                            </a:rPr>
                            <a:t>31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℃</m:t>
                              </m:r>
                            </m:oMath>
                          </a14:m>
                          <a:endParaRPr sz="2400" b="1" dirty="0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 panose="020B0604020202020204"/>
                            <a:buNone/>
                            <a:defRPr/>
                          </a:pPr>
                          <a:r>
                            <a:rPr lang="en-US" sz="2400" b="1" i="0" dirty="0">
                              <a:latin typeface="Calibri" panose="020F0502020204030204"/>
                              <a:ea typeface="Cambria Math" panose="02040503050406030204" pitchFamily="18" charset="0"/>
                            </a:rPr>
                            <a:t>2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𝟒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℃</m:t>
                              </m:r>
                            </m:oMath>
                          </a14:m>
                          <a:endParaRPr lang="en-US" sz="2400" b="1" dirty="0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569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ain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NO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NO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913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P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robability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-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  <a:defRPr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-</a:t>
                          </a:r>
                          <a:endParaRPr lang="en-GB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63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Rel. Humidity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69 %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87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7457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Winds  from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SW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dirty="0"/>
                            <a:t>Sw</a:t>
                          </a:r>
                          <a:endParaRPr sz="2400" b="1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5484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S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peed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1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baseline="30000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988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G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ust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4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5 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86" name="Google Shape;86;p1"/>
              <p:cNvGraphicFramePr/>
              <p:nvPr/>
            </p:nvGraphicFramePr>
            <p:xfrm>
              <a:off x="6399703" y="1593036"/>
              <a:ext cx="5738375" cy="4544458"/>
            </p:xfrm>
            <a:graphic>
              <a:graphicData uri="http://schemas.openxmlformats.org/drawingml/2006/table">
                <a:tbl>
                  <a:tblPr firstRow="1">
                    <a:noFill/>
                    <a:tableStyleId>{F0B66118-4DEC-42A6-89FC-CDB9E6AF3329}</a:tableStyleId>
                  </a:tblPr>
                  <a:tblGrid>
                    <a:gridCol w="2362900"/>
                    <a:gridCol w="1432325"/>
                    <a:gridCol w="1943150"/>
                  </a:tblGrid>
                  <a:tr h="915123"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endParaRPr sz="22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 panose="020B0704020202020204"/>
                              <a:ea typeface="EB Garamond ExtraBold" panose="020B0704020202020204"/>
                              <a:cs typeface="EB Garamond ExtraBold" panose="020B0704020202020204"/>
                              <a:sym typeface="EB Garamond ExtraBold" panose="020B0704020202020204"/>
                            </a:rPr>
                            <a:t>DAY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 panose="020B0704020202020204"/>
                            <a:ea typeface="EB Garamond ExtraBold" panose="020B0704020202020204"/>
                            <a:cs typeface="EB Garamond ExtraBold" panose="020B0704020202020204"/>
                            <a:sym typeface="EB Garamond ExtraBold" panose="020B0704020202020204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 panose="020B0704020202020204"/>
                              <a:ea typeface="EB Garamond ExtraBold" panose="020B0704020202020204"/>
                              <a:cs typeface="EB Garamond ExtraBold" panose="020B0704020202020204"/>
                              <a:sym typeface="EB Garamond ExtraBold" panose="020B0704020202020204"/>
                            </a:rPr>
                            <a:t>NIGHT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 panose="020B0704020202020204"/>
                            <a:ea typeface="EB Garamond ExtraBold" panose="020B0704020202020204"/>
                            <a:cs typeface="EB Garamond ExtraBold" panose="020B0704020202020204"/>
                            <a:sym typeface="EB Garamond ExtraBold" panose="020B0704020202020204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64008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T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emperature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2"/>
                        </a:blipFill>
                      </a:tcPr>
                    </a:tc>
                  </a:tr>
                  <a:tr h="569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ain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NO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NO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913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P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robability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-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  <a:defRPr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-</a:t>
                          </a:r>
                          <a:endParaRPr lang="en-GB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63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Rel. Humidity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69 %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87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7457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Winds  from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SW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dirty="0"/>
                            <a:t>Sw</a:t>
                          </a:r>
                          <a:endParaRPr sz="2400" b="1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5484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S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peed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1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baseline="30000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988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G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ust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4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5 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p:pic>
        <p:nvPicPr>
          <p:cNvPr id="84" name="Google Shape;84;p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1573300" y="2056618"/>
            <a:ext cx="410403" cy="4001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"/>
          <p:cNvGrpSpPr/>
          <p:nvPr/>
        </p:nvGrpSpPr>
        <p:grpSpPr>
          <a:xfrm>
            <a:off x="5731989" y="1302109"/>
            <a:ext cx="6426146" cy="726053"/>
            <a:chOff x="5746225" y="820750"/>
            <a:chExt cx="5742300" cy="728125"/>
          </a:xfrm>
        </p:grpSpPr>
        <p:sp>
          <p:nvSpPr>
            <p:cNvPr id="94" name="Google Shape;94;p1"/>
            <p:cNvSpPr/>
            <p:nvPr/>
          </p:nvSpPr>
          <p:spPr>
            <a:xfrm>
              <a:off x="5822425" y="820750"/>
              <a:ext cx="5666100" cy="708000"/>
            </a:xfrm>
            <a:prstGeom prst="rect">
              <a:avLst/>
            </a:prstGeom>
            <a:solidFill>
              <a:srgbClr val="274E1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highlight>
                  <a:srgbClr val="274E13"/>
                </a:highlight>
              </a:endParaRPr>
            </a:p>
          </p:txBody>
        </p:sp>
        <p:sp>
          <p:nvSpPr>
            <p:cNvPr id="95" name="Google Shape;95;p1"/>
            <p:cNvSpPr txBox="1"/>
            <p:nvPr/>
          </p:nvSpPr>
          <p:spPr>
            <a:xfrm>
              <a:off x="5746225" y="992141"/>
              <a:ext cx="5666100" cy="556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Calibri" panose="020F0502020204030204"/>
                <a:buNone/>
              </a:pPr>
              <a:r>
                <a:rPr lang="en-GB" sz="2800" b="1" dirty="0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Forecast Summary</a:t>
              </a:r>
              <a:r>
                <a:rPr lang="en-GB" sz="2800" b="1" dirty="0">
                  <a:solidFill>
                    <a:schemeClr val="lt1"/>
                  </a:solidFill>
                  <a:highlight>
                    <a:srgbClr val="274E13"/>
                  </a:highlight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(KUMASI</a:t>
              </a:r>
              <a:r>
                <a:rPr lang="en-GB" sz="2800" b="1" dirty="0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)</a:t>
              </a:r>
              <a:endParaRPr b="1" dirty="0">
                <a:solidFill>
                  <a:schemeClr val="lt1"/>
                </a:solidFill>
                <a:highlight>
                  <a:srgbClr val="274E13"/>
                </a:highlight>
              </a:endParaRPr>
            </a:p>
          </p:txBody>
        </p:sp>
      </p:grpSp>
      <p:sp>
        <p:nvSpPr>
          <p:cNvPr id="85" name="Google Shape;85;p1"/>
          <p:cNvSpPr/>
          <p:nvPr/>
        </p:nvSpPr>
        <p:spPr>
          <a:xfrm>
            <a:off x="5834495" y="1344457"/>
            <a:ext cx="6320229" cy="5513543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5922306" y="3640309"/>
            <a:ext cx="304800" cy="399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flipH="1">
            <a:off x="5880685" y="5053530"/>
            <a:ext cx="531123" cy="586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5825832" y="5609421"/>
            <a:ext cx="644220" cy="586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"/>
          <p:cNvPicPr preferRelativeResize="0"/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95953" y="-19654"/>
            <a:ext cx="883525" cy="1027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"/>
          <p:cNvPicPr preferRelativeResize="0"/>
          <p:nvPr/>
        </p:nvPicPr>
        <p:blipFill>
          <a:blip r:embed="rId8"/>
          <a:stretch>
            <a:fillRect/>
          </a:stretch>
        </p:blipFill>
        <p:spPr>
          <a:xfrm rot="1500004">
            <a:off x="5940030" y="2690101"/>
            <a:ext cx="391473" cy="41722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1481963" y="-45919"/>
            <a:ext cx="4432877" cy="920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274E13"/>
                </a:solidFill>
                <a:latin typeface="Impact" panose="020B080603090205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KNUST WEATHER  FORECAST</a:t>
            </a:r>
            <a:endParaRPr sz="2400" dirty="0">
              <a:solidFill>
                <a:srgbClr val="274E13"/>
              </a:solidFill>
              <a:latin typeface="Impact" panose="020B0806030902050204" pitchFamily="34" charset="0"/>
              <a:ea typeface="Impact" panose="020B0806030902050204"/>
              <a:cs typeface="Arial" panose="020B0604020202020204" pitchFamily="34" charset="0"/>
              <a:sym typeface="Impact" panose="020B0806030902050204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274E13"/>
              </a:solidFill>
              <a:latin typeface="Arial" panose="020B0604020202020204" pitchFamily="34" charset="0"/>
              <a:ea typeface="Impact" panose="020B0806030902050204"/>
              <a:cs typeface="Arial" panose="020B0604020202020204" pitchFamily="34" charset="0"/>
              <a:sym typeface="Impact" panose="020B0806030902050204"/>
            </a:endParaRPr>
          </a:p>
        </p:txBody>
      </p:sp>
      <p:pic>
        <p:nvPicPr>
          <p:cNvPr id="100" name="Google Shape;100;p1"/>
          <p:cNvPicPr preferRelativeResize="0"/>
          <p:nvPr/>
        </p:nvPicPr>
        <p:blipFill rotWithShape="1">
          <a:blip r:embed="rId9"/>
          <a:srcRect l="39965" t="46769" r="41222" b="36523"/>
          <a:stretch>
            <a:fillRect/>
          </a:stretch>
        </p:blipFill>
        <p:spPr>
          <a:xfrm>
            <a:off x="8574422" y="2073792"/>
            <a:ext cx="531123" cy="4001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"/>
          <p:cNvGrpSpPr/>
          <p:nvPr/>
        </p:nvGrpSpPr>
        <p:grpSpPr>
          <a:xfrm>
            <a:off x="6204360" y="100994"/>
            <a:ext cx="5911315" cy="1053862"/>
            <a:chOff x="6378670" y="-117744"/>
            <a:chExt cx="5776155" cy="1053862"/>
          </a:xfrm>
        </p:grpSpPr>
        <p:sp>
          <p:nvSpPr>
            <p:cNvPr id="102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15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-11-2022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105" name="Google Shape;105;p1"/>
            <p:cNvPicPr preferRelativeResize="0"/>
            <p:nvPr/>
          </p:nvPicPr>
          <p:blipFill>
            <a:blip r:embed="rId10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7" name="Google Shape;107;p1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 flipH="1">
            <a:off x="6046578" y="4697584"/>
            <a:ext cx="239550" cy="31359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6146246" y="6272063"/>
            <a:ext cx="5738375" cy="39878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274E13"/>
                </a:solidFill>
              </a:rPr>
              <a:t>SUNSET</a:t>
            </a:r>
            <a:r>
              <a:rPr lang="en-US" sz="2000" b="1">
                <a:solidFill>
                  <a:srgbClr val="274E13"/>
                </a:solidFill>
              </a:rPr>
              <a:t>: </a:t>
            </a:r>
            <a:r>
              <a:rPr lang="en-US" sz="2000" b="1">
                <a:solidFill>
                  <a:srgbClr val="266390"/>
                </a:solidFill>
              </a:rPr>
              <a:t>05:47 </a:t>
            </a:r>
            <a:r>
              <a:rPr lang="en-US" sz="2000" b="1" dirty="0">
                <a:solidFill>
                  <a:srgbClr val="266390"/>
                </a:solidFill>
              </a:rPr>
              <a:t>PM</a:t>
            </a:r>
            <a:r>
              <a:rPr lang="en-US" sz="2000" b="1" dirty="0">
                <a:solidFill>
                  <a:srgbClr val="274E13"/>
                </a:solidFill>
              </a:rPr>
              <a:t>	     SUNRISE</a:t>
            </a:r>
            <a:r>
              <a:rPr lang="en-US" sz="2000" b="1">
                <a:solidFill>
                  <a:srgbClr val="274E13"/>
                </a:solidFill>
              </a:rPr>
              <a:t>: </a:t>
            </a:r>
            <a:r>
              <a:rPr lang="en-US" sz="2000" b="1">
                <a:solidFill>
                  <a:srgbClr val="266390"/>
                </a:solidFill>
              </a:rPr>
              <a:t>05:57 </a:t>
            </a:r>
            <a:r>
              <a:rPr lang="en-US" sz="2000" b="1" dirty="0">
                <a:solidFill>
                  <a:srgbClr val="266390"/>
                </a:solidFill>
              </a:rPr>
              <a:t>AM</a:t>
            </a:r>
            <a:endParaRPr lang="en-US" sz="2000" b="1" dirty="0">
              <a:solidFill>
                <a:srgbClr val="266390"/>
              </a:solidFill>
            </a:endParaRPr>
          </a:p>
        </p:txBody>
      </p:sp>
      <p:grpSp>
        <p:nvGrpSpPr>
          <p:cNvPr id="42" name="Google Shape;108;p1"/>
          <p:cNvGrpSpPr/>
          <p:nvPr/>
        </p:nvGrpSpPr>
        <p:grpSpPr>
          <a:xfrm>
            <a:off x="225350" y="993672"/>
            <a:ext cx="825062" cy="2355249"/>
            <a:chOff x="-794406" y="756474"/>
            <a:chExt cx="825062" cy="2809336"/>
          </a:xfrm>
        </p:grpSpPr>
        <p:sp>
          <p:nvSpPr>
            <p:cNvPr id="43" name="Google Shape;109;p1"/>
            <p:cNvSpPr/>
            <p:nvPr/>
          </p:nvSpPr>
          <p:spPr>
            <a:xfrm>
              <a:off x="-721798" y="922616"/>
              <a:ext cx="752454" cy="2643194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4" name="Google Shape;110;p1"/>
            <p:cNvGrpSpPr/>
            <p:nvPr/>
          </p:nvGrpSpPr>
          <p:grpSpPr>
            <a:xfrm>
              <a:off x="-794406" y="756474"/>
              <a:ext cx="825062" cy="2643194"/>
              <a:chOff x="-794406" y="756474"/>
              <a:chExt cx="825062" cy="2643194"/>
            </a:xfrm>
          </p:grpSpPr>
          <p:sp>
            <p:nvSpPr>
              <p:cNvPr id="45" name="Google Shape;111;p1"/>
              <p:cNvSpPr txBox="1"/>
              <p:nvPr/>
            </p:nvSpPr>
            <p:spPr>
              <a:xfrm>
                <a:off x="-794406" y="756474"/>
                <a:ext cx="825062" cy="264319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lang="en-US"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Rain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  </a:t>
                </a: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Wind</a:t>
                </a: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  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Dust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</p:txBody>
          </p:sp>
          <p:pic>
            <p:nvPicPr>
              <p:cNvPr id="47" name="Google Shape;113;p1"/>
              <p:cNvPicPr preferRelativeResize="0"/>
              <p:nvPr/>
            </p:nvPicPr>
            <p:blipFill rotWithShape="1">
              <a:blip r:embed="rId11"/>
              <a:srcRect/>
              <a:stretch>
                <a:fillRect/>
              </a:stretch>
            </p:blipFill>
            <p:spPr>
              <a:xfrm flipH="1">
                <a:off x="-531713" y="1997879"/>
                <a:ext cx="376050" cy="37605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114;p1"/>
              <p:cNvPicPr preferRelativeResize="0"/>
              <p:nvPr/>
            </p:nvPicPr>
            <p:blipFill rotWithShape="1">
              <a:blip r:embed="rId12"/>
              <a:srcRect/>
              <a:stretch>
                <a:fillRect/>
              </a:stretch>
            </p:blipFill>
            <p:spPr>
              <a:xfrm flipH="1">
                <a:off x="-611497" y="2698774"/>
                <a:ext cx="461994" cy="3760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78590" y="3486285"/>
          <a:ext cx="960848" cy="1981286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960848"/>
              </a:tblGrid>
              <a:tr h="40528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Low risk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</a:tr>
              <a:tr h="4616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Be aware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</a:tr>
              <a:tr h="64583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Be Prepared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53C"/>
                    </a:solidFill>
                  </a:tcPr>
                </a:tc>
              </a:tr>
              <a:tr h="4685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chemeClr val="tx1"/>
                          </a:solidFill>
                        </a:rPr>
                        <a:t>Take Action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6D01"/>
                    </a:solidFill>
                  </a:tcPr>
                </a:tc>
              </a:tr>
            </a:tbl>
          </a:graphicData>
        </a:graphic>
      </p:graphicFrame>
      <p:sp>
        <p:nvSpPr>
          <p:cNvPr id="2" name="AutoShape 2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sp>
        <p:nvSpPr>
          <p:cNvPr id="3" name="AutoShape 4"/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39583" y1="43333" x2="39583" y2="43333"/>
                        <a14:foregroundMark x1="45833" y1="47500" x2="45833" y2="47500"/>
                        <a14:foregroundMark x1="54167" y1="53750" x2="54167" y2="53750"/>
                        <a14:foregroundMark x1="70000" y1="57917" x2="70000" y2="57917"/>
                        <a14:foregroundMark x1="79583" y1="53333" x2="79583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4747" y="4134285"/>
            <a:ext cx="463002" cy="463002"/>
          </a:xfrm>
          <a:prstGeom prst="rect">
            <a:avLst/>
          </a:prstGeom>
        </p:spPr>
      </p:pic>
      <p:pic>
        <p:nvPicPr>
          <p:cNvPr id="10" name="Google Shape;106;p1"/>
          <p:cNvPicPr preferRelativeResize="0"/>
          <p:nvPr/>
        </p:nvPicPr>
        <p:blipFill rotWithShape="1">
          <a:blip r:embed="rId15"/>
          <a:srcRect/>
          <a:stretch>
            <a:fillRect/>
          </a:stretch>
        </p:blipFill>
        <p:spPr>
          <a:xfrm>
            <a:off x="419472" y="1380543"/>
            <a:ext cx="479084" cy="466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06;p1"/>
          <p:cNvPicPr preferRelativeResize="0"/>
          <p:nvPr/>
        </p:nvPicPr>
        <p:blipFill rotWithShape="1">
          <a:blip r:embed="rId15"/>
          <a:srcRect/>
          <a:stretch>
            <a:fillRect/>
          </a:stretch>
        </p:blipFill>
        <p:spPr>
          <a:xfrm>
            <a:off x="5907149" y="3124149"/>
            <a:ext cx="479084" cy="466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C:\Users\Theophilus Bassaw\intern\GYAE.jpegGYAE"/>
          <p:cNvPicPr>
            <a:picLocks noChangeAspect="1"/>
          </p:cNvPicPr>
          <p:nvPr/>
        </p:nvPicPr>
        <p:blipFill>
          <a:blip r:embed="rId16"/>
          <a:srcRect/>
          <a:stretch>
            <a:fillRect/>
          </a:stretch>
        </p:blipFill>
        <p:spPr>
          <a:xfrm>
            <a:off x="1456055" y="4423410"/>
            <a:ext cx="3576955" cy="177228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95885" y="6318885"/>
            <a:ext cx="145732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CA" b="1" dirty="0">
                <a:solidFill>
                  <a:srgbClr val="C00000"/>
                </a:solidFill>
                <a:sym typeface="+mn-ea"/>
              </a:rPr>
              <a:t>POWERED BY:</a:t>
            </a:r>
            <a:endParaRPr lang="en-US"/>
          </a:p>
        </p:txBody>
      </p:sp>
      <p:sp>
        <p:nvSpPr>
          <p:cNvPr id="13" name="Text Box 12"/>
          <p:cNvSpPr txBox="1"/>
          <p:nvPr/>
        </p:nvSpPr>
        <p:spPr>
          <a:xfrm>
            <a:off x="1456690" y="6318885"/>
            <a:ext cx="43249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lang="en-US" b="1" noProof="0" dirty="0">
                <a:ln>
                  <a:noFill/>
                </a:ln>
                <a:solidFill>
                  <a:srgbClr val="274E13"/>
                </a:solidFill>
                <a:effectLst/>
                <a:uLnTx/>
                <a:uFillTx/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Department of Meteorology and Climate Science,</a:t>
            </a:r>
            <a:endParaRPr lang="en-US" b="1" noProof="0" dirty="0">
              <a:ln>
                <a:noFill/>
              </a:ln>
              <a:solidFill>
                <a:srgbClr val="274E13"/>
              </a:solidFill>
              <a:effectLst/>
              <a:uLnTx/>
              <a:uFillTx/>
              <a:latin typeface="Arial" panose="020B0604020202020204" pitchFamily="34" charset="0"/>
              <a:ea typeface="Impact" panose="020B0806030902050204"/>
              <a:cs typeface="Arial" panose="020B0604020202020204" pitchFamily="34" charset="0"/>
              <a:sym typeface="Impact" panose="020B080603090205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lang="en-US" b="1" noProof="0" dirty="0">
                <a:ln>
                  <a:noFill/>
                </a:ln>
                <a:solidFill>
                  <a:srgbClr val="274E13"/>
                </a:solidFill>
                <a:effectLst/>
                <a:uLnTx/>
                <a:uFillTx/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CoS</a:t>
            </a:r>
            <a:endParaRPr lang="en-US"/>
          </a:p>
        </p:txBody>
      </p:sp>
    </p:spTree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Theophilus Bassaw\OneDrive\Pictures\thhL.jpgthhL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95145" y="1163204"/>
            <a:ext cx="10879407" cy="462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/>
          <p:nvPr/>
        </p:nvSpPr>
        <p:spPr>
          <a:xfrm>
            <a:off x="157762" y="140227"/>
            <a:ext cx="8450219" cy="7978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PRESSURE SYSTEMS @ 1200 UTC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2" descr="C:\Users\Theophilus Bassaw\OneDrive\Pictures\15nov\1200,24,23.png1200,24,23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235585" y="937895"/>
            <a:ext cx="11154410" cy="5572760"/>
          </a:xfrm>
          <a:prstGeom prst="rect">
            <a:avLst/>
          </a:prstGeom>
        </p:spPr>
      </p:pic>
      <p:sp>
        <p:nvSpPr>
          <p:cNvPr id="4" name="Arrow: Right 3"/>
          <p:cNvSpPr/>
          <p:nvPr/>
        </p:nvSpPr>
        <p:spPr>
          <a:xfrm>
            <a:off x="2700808" y="2108200"/>
            <a:ext cx="2088407" cy="883448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1024hPa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7" name="Arrow: Right 6"/>
          <p:cNvSpPr/>
          <p:nvPr/>
        </p:nvSpPr>
        <p:spPr>
          <a:xfrm>
            <a:off x="2900577" y="4947679"/>
            <a:ext cx="2263435" cy="797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1023hPa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:\Users\Theophilus Bassaw\OneDrive\Pictures\15nov\itd 1200.gifitd 1200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392430" y="400685"/>
            <a:ext cx="11283315" cy="6056630"/>
          </a:xfrm>
          <a:prstGeom prst="rect">
            <a:avLst/>
          </a:prstGeom>
        </p:spPr>
      </p:pic>
      <p:sp>
        <p:nvSpPr>
          <p:cNvPr id="5" name="Rectangle: Rounded Corners 4"/>
          <p:cNvSpPr/>
          <p:nvPr/>
        </p:nvSpPr>
        <p:spPr>
          <a:xfrm>
            <a:off x="2013695" y="3978795"/>
            <a:ext cx="1453896" cy="465189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7.0ºN</a:t>
            </a:r>
            <a:endParaRPr lang="en-US" sz="3600" dirty="0"/>
          </a:p>
        </p:txBody>
      </p:sp>
      <p:sp>
        <p:nvSpPr>
          <p:cNvPr id="2" name="Title 2"/>
          <p:cNvSpPr>
            <a:spLocks noGrp="1"/>
          </p:cNvSpPr>
          <p:nvPr/>
        </p:nvSpPr>
        <p:spPr>
          <a:xfrm>
            <a:off x="392211" y="573405"/>
            <a:ext cx="5477256" cy="66278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 lIns="91425" tIns="45700" rIns="91425" bIns="45700" anchor="ctr" anchorCtr="0">
            <a:normAutofit fontScale="8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dirty="0">
                <a:solidFill>
                  <a:srgbClr val="FFFF00"/>
                </a:solidFill>
                <a:latin typeface="Impact" panose="020B0806030902050204" pitchFamily="34" charset="0"/>
              </a:rPr>
              <a:t>ITD POSITION @ 1200 UTC</a:t>
            </a:r>
            <a:endParaRPr lang="en-US" dirty="0">
              <a:solidFill>
                <a:srgbClr val="FFFF00"/>
              </a:solidFill>
              <a:latin typeface="Impact" panose="020B0806030902050204" pitchFamily="34" charset="0"/>
            </a:endParaRPr>
          </a:p>
        </p:txBody>
      </p:sp>
      <p:sp>
        <p:nvSpPr>
          <p:cNvPr id="3" name="Freeform 2"/>
          <p:cNvSpPr/>
          <p:nvPr/>
        </p:nvSpPr>
        <p:spPr>
          <a:xfrm>
            <a:off x="4992370" y="4275455"/>
            <a:ext cx="1240790" cy="338455"/>
          </a:xfrm>
          <a:custGeom>
            <a:avLst/>
            <a:gdLst>
              <a:gd name="connisteX0" fmla="*/ 0 w 1240790"/>
              <a:gd name="connsiteY0" fmla="*/ 0 h 338543"/>
              <a:gd name="connisteX1" fmla="*/ 74930 w 1240790"/>
              <a:gd name="connsiteY1" fmla="*/ 50165 h 338543"/>
              <a:gd name="connisteX2" fmla="*/ 150495 w 1240790"/>
              <a:gd name="connsiteY2" fmla="*/ 50165 h 338543"/>
              <a:gd name="connisteX3" fmla="*/ 225425 w 1240790"/>
              <a:gd name="connsiteY3" fmla="*/ 50165 h 338543"/>
              <a:gd name="connisteX4" fmla="*/ 300990 w 1240790"/>
              <a:gd name="connsiteY4" fmla="*/ 50165 h 338543"/>
              <a:gd name="connisteX5" fmla="*/ 375920 w 1240790"/>
              <a:gd name="connsiteY5" fmla="*/ 62865 h 338543"/>
              <a:gd name="connisteX6" fmla="*/ 438785 w 1240790"/>
              <a:gd name="connsiteY6" fmla="*/ 137795 h 338543"/>
              <a:gd name="connisteX7" fmla="*/ 513715 w 1240790"/>
              <a:gd name="connsiteY7" fmla="*/ 163195 h 338543"/>
              <a:gd name="connisteX8" fmla="*/ 589280 w 1240790"/>
              <a:gd name="connsiteY8" fmla="*/ 175895 h 338543"/>
              <a:gd name="connisteX9" fmla="*/ 664210 w 1240790"/>
              <a:gd name="connsiteY9" fmla="*/ 175895 h 338543"/>
              <a:gd name="connisteX10" fmla="*/ 739140 w 1240790"/>
              <a:gd name="connsiteY10" fmla="*/ 187960 h 338543"/>
              <a:gd name="connisteX11" fmla="*/ 814705 w 1240790"/>
              <a:gd name="connsiteY11" fmla="*/ 200660 h 338543"/>
              <a:gd name="connisteX12" fmla="*/ 889635 w 1240790"/>
              <a:gd name="connsiteY12" fmla="*/ 213360 h 338543"/>
              <a:gd name="connisteX13" fmla="*/ 965200 w 1240790"/>
              <a:gd name="connsiteY13" fmla="*/ 263525 h 338543"/>
              <a:gd name="connisteX14" fmla="*/ 1015365 w 1240790"/>
              <a:gd name="connsiteY14" fmla="*/ 338455 h 338543"/>
              <a:gd name="connisteX15" fmla="*/ 1090295 w 1240790"/>
              <a:gd name="connsiteY15" fmla="*/ 275590 h 338543"/>
              <a:gd name="connisteX16" fmla="*/ 1165225 w 1240790"/>
              <a:gd name="connsiteY16" fmla="*/ 275590 h 338543"/>
              <a:gd name="connisteX17" fmla="*/ 1240790 w 1240790"/>
              <a:gd name="connsiteY17" fmla="*/ 275590 h 33854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240790" h="338544">
                <a:moveTo>
                  <a:pt x="0" y="0"/>
                </a:moveTo>
                <a:cubicBezTo>
                  <a:pt x="13335" y="10160"/>
                  <a:pt x="45085" y="40005"/>
                  <a:pt x="74930" y="50165"/>
                </a:cubicBezTo>
                <a:cubicBezTo>
                  <a:pt x="104775" y="60325"/>
                  <a:pt x="120650" y="50165"/>
                  <a:pt x="150495" y="50165"/>
                </a:cubicBezTo>
                <a:cubicBezTo>
                  <a:pt x="180340" y="50165"/>
                  <a:pt x="195580" y="50165"/>
                  <a:pt x="225425" y="50165"/>
                </a:cubicBezTo>
                <a:cubicBezTo>
                  <a:pt x="255270" y="50165"/>
                  <a:pt x="271145" y="47625"/>
                  <a:pt x="300990" y="50165"/>
                </a:cubicBezTo>
                <a:cubicBezTo>
                  <a:pt x="330835" y="52705"/>
                  <a:pt x="348615" y="45085"/>
                  <a:pt x="375920" y="62865"/>
                </a:cubicBezTo>
                <a:cubicBezTo>
                  <a:pt x="403225" y="80645"/>
                  <a:pt x="411480" y="117475"/>
                  <a:pt x="438785" y="137795"/>
                </a:cubicBezTo>
                <a:cubicBezTo>
                  <a:pt x="466090" y="158115"/>
                  <a:pt x="483870" y="155575"/>
                  <a:pt x="513715" y="163195"/>
                </a:cubicBezTo>
                <a:cubicBezTo>
                  <a:pt x="543560" y="170815"/>
                  <a:pt x="559435" y="173355"/>
                  <a:pt x="589280" y="175895"/>
                </a:cubicBezTo>
                <a:cubicBezTo>
                  <a:pt x="619125" y="178435"/>
                  <a:pt x="634365" y="173355"/>
                  <a:pt x="664210" y="175895"/>
                </a:cubicBezTo>
                <a:cubicBezTo>
                  <a:pt x="694055" y="178435"/>
                  <a:pt x="709295" y="182880"/>
                  <a:pt x="739140" y="187960"/>
                </a:cubicBezTo>
                <a:cubicBezTo>
                  <a:pt x="768985" y="193040"/>
                  <a:pt x="784860" y="195580"/>
                  <a:pt x="814705" y="200660"/>
                </a:cubicBezTo>
                <a:cubicBezTo>
                  <a:pt x="844550" y="205740"/>
                  <a:pt x="859790" y="200660"/>
                  <a:pt x="889635" y="213360"/>
                </a:cubicBezTo>
                <a:cubicBezTo>
                  <a:pt x="919480" y="226060"/>
                  <a:pt x="939800" y="238760"/>
                  <a:pt x="965200" y="263525"/>
                </a:cubicBezTo>
                <a:cubicBezTo>
                  <a:pt x="990600" y="288290"/>
                  <a:pt x="990600" y="335915"/>
                  <a:pt x="1015365" y="338455"/>
                </a:cubicBezTo>
                <a:cubicBezTo>
                  <a:pt x="1040130" y="340995"/>
                  <a:pt x="1060450" y="288290"/>
                  <a:pt x="1090295" y="275590"/>
                </a:cubicBezTo>
                <a:cubicBezTo>
                  <a:pt x="1120140" y="262890"/>
                  <a:pt x="1135380" y="275590"/>
                  <a:pt x="1165225" y="275590"/>
                </a:cubicBezTo>
                <a:cubicBezTo>
                  <a:pt x="1195070" y="275590"/>
                  <a:pt x="1227455" y="275590"/>
                  <a:pt x="1240790" y="275590"/>
                </a:cubicBezTo>
              </a:path>
            </a:pathLst>
          </a:custGeom>
          <a:ln w="3810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09702" y="78581"/>
            <a:ext cx="8450219" cy="7978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PRESSURE SYSTEMS @ 1800 UTC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 descr="C:\Users\Theophilus Bassaw\OneDrive\Pictures\15nov\1800,22,21.png1800,22,21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309880" y="1101725"/>
            <a:ext cx="11583670" cy="5307965"/>
          </a:xfrm>
          <a:prstGeom prst="rect">
            <a:avLst/>
          </a:prstGeom>
        </p:spPr>
      </p:pic>
      <p:sp>
        <p:nvSpPr>
          <p:cNvPr id="5" name="Arrow: Right 4"/>
          <p:cNvSpPr/>
          <p:nvPr/>
        </p:nvSpPr>
        <p:spPr>
          <a:xfrm>
            <a:off x="3403093" y="4836001"/>
            <a:ext cx="2263435" cy="797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1021hPa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" name="Arrow: Right 2"/>
          <p:cNvSpPr/>
          <p:nvPr/>
        </p:nvSpPr>
        <p:spPr>
          <a:xfrm>
            <a:off x="2964744" y="2213818"/>
            <a:ext cx="2189825" cy="797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1022hPa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:\Users\Theophilus Bassaw\OneDrive\Pictures\15nov\itd 1800.gifitd 1800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299085" y="637540"/>
            <a:ext cx="11296650" cy="6115050"/>
          </a:xfrm>
          <a:prstGeom prst="rect">
            <a:avLst/>
          </a:prstGeom>
        </p:spPr>
      </p:pic>
      <p:sp>
        <p:nvSpPr>
          <p:cNvPr id="11" name="Rectangle: Rounded Corners 10"/>
          <p:cNvSpPr/>
          <p:nvPr/>
        </p:nvSpPr>
        <p:spPr>
          <a:xfrm>
            <a:off x="2097630" y="3963183"/>
            <a:ext cx="1453896" cy="465189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6.8ºN</a:t>
            </a:r>
            <a:endParaRPr lang="en-US" sz="3600" dirty="0"/>
          </a:p>
        </p:txBody>
      </p:sp>
      <p:sp>
        <p:nvSpPr>
          <p:cNvPr id="2" name="Title 2"/>
          <p:cNvSpPr>
            <a:spLocks noGrp="1"/>
          </p:cNvSpPr>
          <p:nvPr/>
        </p:nvSpPr>
        <p:spPr>
          <a:xfrm>
            <a:off x="298866" y="814705"/>
            <a:ext cx="5477256" cy="66278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 lIns="91425" tIns="45700" rIns="91425" bIns="45700" anchor="ctr" anchorCtr="0">
            <a:normAutofit fontScale="8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dirty="0">
                <a:solidFill>
                  <a:srgbClr val="FFFF00"/>
                </a:solidFill>
                <a:latin typeface="Impact" panose="020B0806030902050204" pitchFamily="34" charset="0"/>
              </a:rPr>
              <a:t>ITD POSITION @ 1800 UTC</a:t>
            </a:r>
            <a:endParaRPr lang="en-US" dirty="0">
              <a:solidFill>
                <a:srgbClr val="FFFF00"/>
              </a:solidFill>
              <a:latin typeface="Impact" panose="020B0806030902050204" pitchFamily="34" charset="0"/>
            </a:endParaRPr>
          </a:p>
        </p:txBody>
      </p:sp>
      <p:sp>
        <p:nvSpPr>
          <p:cNvPr id="3" name="Freeform 2"/>
          <p:cNvSpPr/>
          <p:nvPr/>
        </p:nvSpPr>
        <p:spPr>
          <a:xfrm>
            <a:off x="5130165" y="4626610"/>
            <a:ext cx="739140" cy="227330"/>
          </a:xfrm>
          <a:custGeom>
            <a:avLst/>
            <a:gdLst>
              <a:gd name="connisteX0" fmla="*/ 0 w 739140"/>
              <a:gd name="connsiteY0" fmla="*/ 0 h 227409"/>
              <a:gd name="connisteX1" fmla="*/ 62865 w 739140"/>
              <a:gd name="connsiteY1" fmla="*/ 74930 h 227409"/>
              <a:gd name="connisteX2" fmla="*/ 137795 w 739140"/>
              <a:gd name="connsiteY2" fmla="*/ 87630 h 227409"/>
              <a:gd name="connisteX3" fmla="*/ 213360 w 739140"/>
              <a:gd name="connsiteY3" fmla="*/ 87630 h 227409"/>
              <a:gd name="connisteX4" fmla="*/ 288290 w 739140"/>
              <a:gd name="connsiteY4" fmla="*/ 87630 h 227409"/>
              <a:gd name="connisteX5" fmla="*/ 363220 w 739140"/>
              <a:gd name="connsiteY5" fmla="*/ 113030 h 227409"/>
              <a:gd name="connisteX6" fmla="*/ 438785 w 739140"/>
              <a:gd name="connsiteY6" fmla="*/ 137795 h 227409"/>
              <a:gd name="connisteX7" fmla="*/ 513715 w 739140"/>
              <a:gd name="connsiteY7" fmla="*/ 150495 h 227409"/>
              <a:gd name="connisteX8" fmla="*/ 589280 w 739140"/>
              <a:gd name="connsiteY8" fmla="*/ 175260 h 227409"/>
              <a:gd name="connisteX9" fmla="*/ 664210 w 739140"/>
              <a:gd name="connsiteY9" fmla="*/ 225425 h 227409"/>
              <a:gd name="connisteX10" fmla="*/ 739140 w 739140"/>
              <a:gd name="connsiteY10" fmla="*/ 212725 h 22740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739140" h="227410">
                <a:moveTo>
                  <a:pt x="0" y="0"/>
                </a:moveTo>
                <a:cubicBezTo>
                  <a:pt x="10795" y="14605"/>
                  <a:pt x="35560" y="57150"/>
                  <a:pt x="62865" y="74930"/>
                </a:cubicBezTo>
                <a:cubicBezTo>
                  <a:pt x="90170" y="92710"/>
                  <a:pt x="107950" y="85090"/>
                  <a:pt x="137795" y="87630"/>
                </a:cubicBezTo>
                <a:cubicBezTo>
                  <a:pt x="167640" y="90170"/>
                  <a:pt x="183515" y="87630"/>
                  <a:pt x="213360" y="87630"/>
                </a:cubicBezTo>
                <a:cubicBezTo>
                  <a:pt x="243205" y="87630"/>
                  <a:pt x="258445" y="82550"/>
                  <a:pt x="288290" y="87630"/>
                </a:cubicBezTo>
                <a:cubicBezTo>
                  <a:pt x="318135" y="92710"/>
                  <a:pt x="333375" y="102870"/>
                  <a:pt x="363220" y="113030"/>
                </a:cubicBezTo>
                <a:cubicBezTo>
                  <a:pt x="393065" y="123190"/>
                  <a:pt x="408940" y="130175"/>
                  <a:pt x="438785" y="137795"/>
                </a:cubicBezTo>
                <a:cubicBezTo>
                  <a:pt x="468630" y="145415"/>
                  <a:pt x="483870" y="142875"/>
                  <a:pt x="513715" y="150495"/>
                </a:cubicBezTo>
                <a:cubicBezTo>
                  <a:pt x="543560" y="158115"/>
                  <a:pt x="559435" y="160020"/>
                  <a:pt x="589280" y="175260"/>
                </a:cubicBezTo>
                <a:cubicBezTo>
                  <a:pt x="619125" y="190500"/>
                  <a:pt x="634365" y="217805"/>
                  <a:pt x="664210" y="225425"/>
                </a:cubicBezTo>
                <a:cubicBezTo>
                  <a:pt x="694055" y="233045"/>
                  <a:pt x="725805" y="216535"/>
                  <a:pt x="739140" y="212725"/>
                </a:cubicBezTo>
              </a:path>
            </a:pathLst>
          </a:custGeom>
          <a:ln w="3810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5857240" y="4801235"/>
            <a:ext cx="375920" cy="50800"/>
          </a:xfrm>
          <a:custGeom>
            <a:avLst/>
            <a:gdLst>
              <a:gd name="connisteX0" fmla="*/ 0 w 375920"/>
              <a:gd name="connsiteY0" fmla="*/ 50812 h 50812"/>
              <a:gd name="connisteX1" fmla="*/ 74930 w 375920"/>
              <a:gd name="connsiteY1" fmla="*/ 13347 h 50812"/>
              <a:gd name="connisteX2" fmla="*/ 150495 w 375920"/>
              <a:gd name="connsiteY2" fmla="*/ 647 h 50812"/>
              <a:gd name="connisteX3" fmla="*/ 225425 w 375920"/>
              <a:gd name="connsiteY3" fmla="*/ 26047 h 50812"/>
              <a:gd name="connisteX4" fmla="*/ 300355 w 375920"/>
              <a:gd name="connsiteY4" fmla="*/ 26047 h 50812"/>
              <a:gd name="connisteX5" fmla="*/ 375920 w 375920"/>
              <a:gd name="connsiteY5" fmla="*/ 26047 h 5081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375920" h="50812">
                <a:moveTo>
                  <a:pt x="0" y="50812"/>
                </a:moveTo>
                <a:cubicBezTo>
                  <a:pt x="13335" y="43827"/>
                  <a:pt x="45085" y="23507"/>
                  <a:pt x="74930" y="13347"/>
                </a:cubicBezTo>
                <a:cubicBezTo>
                  <a:pt x="104775" y="3187"/>
                  <a:pt x="120650" y="-1893"/>
                  <a:pt x="150495" y="647"/>
                </a:cubicBezTo>
                <a:cubicBezTo>
                  <a:pt x="180340" y="3187"/>
                  <a:pt x="195580" y="20967"/>
                  <a:pt x="225425" y="26047"/>
                </a:cubicBezTo>
                <a:cubicBezTo>
                  <a:pt x="255270" y="31127"/>
                  <a:pt x="270510" y="26047"/>
                  <a:pt x="300355" y="26047"/>
                </a:cubicBezTo>
                <a:cubicBezTo>
                  <a:pt x="330200" y="26047"/>
                  <a:pt x="362585" y="26047"/>
                  <a:pt x="375920" y="26047"/>
                </a:cubicBezTo>
              </a:path>
            </a:pathLst>
          </a:custGeom>
          <a:ln w="3810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259" y="87461"/>
            <a:ext cx="8450219" cy="797850"/>
          </a:xfrm>
          <a:solidFill>
            <a:srgbClr val="FFFF00"/>
          </a:solidFill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PRESSURE SYSTEMS @ 0000 UTC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 descr="C:\Users\Theophilus Bassaw\OneDrive\Pictures\15nov\000,22,21.png000,22,21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33400" y="885190"/>
            <a:ext cx="11366500" cy="5501005"/>
          </a:xfrm>
          <a:prstGeom prst="rect">
            <a:avLst/>
          </a:prstGeom>
        </p:spPr>
      </p:pic>
      <p:sp>
        <p:nvSpPr>
          <p:cNvPr id="8" name="Arrow: Right 7"/>
          <p:cNvSpPr/>
          <p:nvPr/>
        </p:nvSpPr>
        <p:spPr>
          <a:xfrm>
            <a:off x="3194503" y="4797684"/>
            <a:ext cx="2263435" cy="797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1021hPa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7" name="Arrow: Right 6"/>
          <p:cNvSpPr/>
          <p:nvPr/>
        </p:nvSpPr>
        <p:spPr>
          <a:xfrm>
            <a:off x="2993331" y="2077805"/>
            <a:ext cx="2189825" cy="797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1022hPa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Theophilus Bassaw\OneDrive\Pictures\15nov\itd 000.gifitd 000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227330"/>
            <a:ext cx="11821160" cy="6403975"/>
          </a:xfrm>
          <a:prstGeom prst="rect">
            <a:avLst/>
          </a:prstGeom>
        </p:spPr>
      </p:pic>
      <p:sp>
        <p:nvSpPr>
          <p:cNvPr id="10" name="Rectangle: Rounded Corners 9"/>
          <p:cNvSpPr/>
          <p:nvPr/>
        </p:nvSpPr>
        <p:spPr>
          <a:xfrm>
            <a:off x="1935199" y="4099531"/>
            <a:ext cx="1453896" cy="465189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6.7ºN</a:t>
            </a:r>
            <a:endParaRPr lang="en-US" sz="3600" dirty="0"/>
          </a:p>
        </p:txBody>
      </p:sp>
      <p:sp>
        <p:nvSpPr>
          <p:cNvPr id="2" name="Title 2"/>
          <p:cNvSpPr>
            <a:spLocks noGrp="1"/>
          </p:cNvSpPr>
          <p:nvPr/>
        </p:nvSpPr>
        <p:spPr>
          <a:xfrm>
            <a:off x="-219" y="473710"/>
            <a:ext cx="5477256" cy="66278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 lIns="91425" tIns="45700" rIns="91425" bIns="45700" anchor="ctr" anchorCtr="0">
            <a:normAutofit fontScale="8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dirty="0">
                <a:solidFill>
                  <a:srgbClr val="FFFF00"/>
                </a:solidFill>
                <a:latin typeface="Impact" panose="020B0806030902050204" pitchFamily="34" charset="0"/>
              </a:rPr>
              <a:t>ITD POSITION @ 0000 UTC</a:t>
            </a:r>
            <a:endParaRPr lang="en-US" dirty="0">
              <a:solidFill>
                <a:srgbClr val="FFFF00"/>
              </a:solidFill>
              <a:latin typeface="Impact" panose="020B0806030902050204" pitchFamily="34" charset="0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5142865" y="4388485"/>
            <a:ext cx="1052830" cy="252095"/>
          </a:xfrm>
          <a:custGeom>
            <a:avLst/>
            <a:gdLst>
              <a:gd name="connisteX0" fmla="*/ 0 w 1052830"/>
              <a:gd name="connsiteY0" fmla="*/ 0 h 252133"/>
              <a:gd name="connisteX1" fmla="*/ 74930 w 1052830"/>
              <a:gd name="connsiteY1" fmla="*/ 24765 h 252133"/>
              <a:gd name="connisteX2" fmla="*/ 150495 w 1052830"/>
              <a:gd name="connsiteY2" fmla="*/ 62865 h 252133"/>
              <a:gd name="connisteX3" fmla="*/ 225425 w 1052830"/>
              <a:gd name="connsiteY3" fmla="*/ 100330 h 252133"/>
              <a:gd name="connisteX4" fmla="*/ 300355 w 1052830"/>
              <a:gd name="connsiteY4" fmla="*/ 113030 h 252133"/>
              <a:gd name="connisteX5" fmla="*/ 375920 w 1052830"/>
              <a:gd name="connsiteY5" fmla="*/ 162560 h 252133"/>
              <a:gd name="connisteX6" fmla="*/ 450850 w 1052830"/>
              <a:gd name="connsiteY6" fmla="*/ 200660 h 252133"/>
              <a:gd name="connisteX7" fmla="*/ 526415 w 1052830"/>
              <a:gd name="connsiteY7" fmla="*/ 225425 h 252133"/>
              <a:gd name="connisteX8" fmla="*/ 601345 w 1052830"/>
              <a:gd name="connsiteY8" fmla="*/ 225425 h 252133"/>
              <a:gd name="connisteX9" fmla="*/ 676910 w 1052830"/>
              <a:gd name="connsiteY9" fmla="*/ 225425 h 252133"/>
              <a:gd name="connisteX10" fmla="*/ 751840 w 1052830"/>
              <a:gd name="connsiteY10" fmla="*/ 250825 h 252133"/>
              <a:gd name="connisteX11" fmla="*/ 826770 w 1052830"/>
              <a:gd name="connsiteY11" fmla="*/ 187960 h 252133"/>
              <a:gd name="connisteX12" fmla="*/ 902335 w 1052830"/>
              <a:gd name="connsiteY12" fmla="*/ 162560 h 252133"/>
              <a:gd name="connisteX13" fmla="*/ 977265 w 1052830"/>
              <a:gd name="connsiteY13" fmla="*/ 162560 h 252133"/>
              <a:gd name="connisteX14" fmla="*/ 1052830 w 1052830"/>
              <a:gd name="connsiteY14" fmla="*/ 162560 h 2521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1052830" h="252133">
                <a:moveTo>
                  <a:pt x="0" y="0"/>
                </a:moveTo>
                <a:cubicBezTo>
                  <a:pt x="13335" y="4445"/>
                  <a:pt x="45085" y="12065"/>
                  <a:pt x="74930" y="24765"/>
                </a:cubicBezTo>
                <a:cubicBezTo>
                  <a:pt x="104775" y="37465"/>
                  <a:pt x="120650" y="47625"/>
                  <a:pt x="150495" y="62865"/>
                </a:cubicBezTo>
                <a:cubicBezTo>
                  <a:pt x="180340" y="78105"/>
                  <a:pt x="195580" y="90170"/>
                  <a:pt x="225425" y="100330"/>
                </a:cubicBezTo>
                <a:cubicBezTo>
                  <a:pt x="255270" y="110490"/>
                  <a:pt x="270510" y="100330"/>
                  <a:pt x="300355" y="113030"/>
                </a:cubicBezTo>
                <a:cubicBezTo>
                  <a:pt x="330200" y="125730"/>
                  <a:pt x="346075" y="144780"/>
                  <a:pt x="375920" y="162560"/>
                </a:cubicBezTo>
                <a:cubicBezTo>
                  <a:pt x="405765" y="180340"/>
                  <a:pt x="421005" y="187960"/>
                  <a:pt x="450850" y="200660"/>
                </a:cubicBezTo>
                <a:cubicBezTo>
                  <a:pt x="480695" y="213360"/>
                  <a:pt x="496570" y="220345"/>
                  <a:pt x="526415" y="225425"/>
                </a:cubicBezTo>
                <a:cubicBezTo>
                  <a:pt x="556260" y="230505"/>
                  <a:pt x="571500" y="225425"/>
                  <a:pt x="601345" y="225425"/>
                </a:cubicBezTo>
                <a:cubicBezTo>
                  <a:pt x="631190" y="225425"/>
                  <a:pt x="647065" y="220345"/>
                  <a:pt x="676910" y="225425"/>
                </a:cubicBezTo>
                <a:cubicBezTo>
                  <a:pt x="706755" y="230505"/>
                  <a:pt x="721995" y="258445"/>
                  <a:pt x="751840" y="250825"/>
                </a:cubicBezTo>
                <a:cubicBezTo>
                  <a:pt x="781685" y="243205"/>
                  <a:pt x="796925" y="205740"/>
                  <a:pt x="826770" y="187960"/>
                </a:cubicBezTo>
                <a:cubicBezTo>
                  <a:pt x="856615" y="170180"/>
                  <a:pt x="872490" y="167640"/>
                  <a:pt x="902335" y="162560"/>
                </a:cubicBezTo>
                <a:cubicBezTo>
                  <a:pt x="932180" y="157480"/>
                  <a:pt x="947420" y="162560"/>
                  <a:pt x="977265" y="162560"/>
                </a:cubicBezTo>
                <a:cubicBezTo>
                  <a:pt x="1007110" y="162560"/>
                  <a:pt x="1039495" y="162560"/>
                  <a:pt x="1052830" y="162560"/>
                </a:cubicBezTo>
              </a:path>
            </a:pathLst>
          </a:custGeom>
          <a:ln w="3810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98357" y="77269"/>
            <a:ext cx="8450219" cy="797850"/>
          </a:xfrm>
          <a:solidFill>
            <a:srgbClr val="FFFF00"/>
          </a:solidFill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PRESSURE SYSTEMS @ 0600 UTC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9" name="Picture 8" descr="C:\Users\Theophilus Bassaw\OneDrive\Pictures\15nov\600,22,19.png600,22,19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97840" y="875030"/>
            <a:ext cx="11424285" cy="5666740"/>
          </a:xfrm>
          <a:prstGeom prst="rect">
            <a:avLst/>
          </a:prstGeom>
        </p:spPr>
      </p:pic>
      <p:sp>
        <p:nvSpPr>
          <p:cNvPr id="6" name="Arrow: Right 5"/>
          <p:cNvSpPr/>
          <p:nvPr/>
        </p:nvSpPr>
        <p:spPr>
          <a:xfrm>
            <a:off x="4102415" y="4876279"/>
            <a:ext cx="2263435" cy="797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1019hPa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8" name="Arrow: Right 7"/>
          <p:cNvSpPr/>
          <p:nvPr/>
        </p:nvSpPr>
        <p:spPr>
          <a:xfrm>
            <a:off x="3715699" y="2133285"/>
            <a:ext cx="2189825" cy="797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1022hPa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Theophilus Bassaw\OneDrive\Pictures\15nov\itd600.gifitd600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85140" y="662940"/>
            <a:ext cx="11030585" cy="5977890"/>
          </a:xfrm>
          <a:prstGeom prst="rect">
            <a:avLst/>
          </a:prstGeom>
        </p:spPr>
      </p:pic>
      <p:sp>
        <p:nvSpPr>
          <p:cNvPr id="9" name="Rectangle: Rounded Corners 8"/>
          <p:cNvSpPr/>
          <p:nvPr/>
        </p:nvSpPr>
        <p:spPr>
          <a:xfrm>
            <a:off x="2331991" y="3864703"/>
            <a:ext cx="1453896" cy="465189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7.0ºN</a:t>
            </a:r>
            <a:endParaRPr lang="en-US" sz="3600" dirty="0"/>
          </a:p>
        </p:txBody>
      </p:sp>
      <p:sp>
        <p:nvSpPr>
          <p:cNvPr id="2" name="Title 2"/>
          <p:cNvSpPr>
            <a:spLocks noGrp="1"/>
          </p:cNvSpPr>
          <p:nvPr/>
        </p:nvSpPr>
        <p:spPr>
          <a:xfrm>
            <a:off x="484921" y="836295"/>
            <a:ext cx="5477256" cy="66278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square" lIns="91425" tIns="45700" rIns="91425" bIns="45700" anchor="ctr" anchorCtr="0">
            <a:normAutofit fontScale="8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dirty="0">
                <a:solidFill>
                  <a:srgbClr val="FFFF00"/>
                </a:solidFill>
                <a:latin typeface="Impact" panose="020B0806030902050204" pitchFamily="34" charset="0"/>
              </a:rPr>
              <a:t>ITD POSITION @ 0600 UTC</a:t>
            </a:r>
            <a:endParaRPr lang="en-US" dirty="0">
              <a:solidFill>
                <a:srgbClr val="FFFF00"/>
              </a:solidFill>
              <a:latin typeface="Impact" panose="020B0806030902050204" pitchFamily="34" charset="0"/>
            </a:endParaRPr>
          </a:p>
        </p:txBody>
      </p:sp>
      <p:sp>
        <p:nvSpPr>
          <p:cNvPr id="3" name="Freeform 2"/>
          <p:cNvSpPr/>
          <p:nvPr/>
        </p:nvSpPr>
        <p:spPr>
          <a:xfrm>
            <a:off x="5305425" y="4538980"/>
            <a:ext cx="864870" cy="212725"/>
          </a:xfrm>
          <a:custGeom>
            <a:avLst/>
            <a:gdLst>
              <a:gd name="connisteX0" fmla="*/ 0 w 864870"/>
              <a:gd name="connsiteY0" fmla="*/ 0 h 212814"/>
              <a:gd name="connisteX1" fmla="*/ 75565 w 864870"/>
              <a:gd name="connsiteY1" fmla="*/ 24765 h 212814"/>
              <a:gd name="connisteX2" fmla="*/ 150495 w 864870"/>
              <a:gd name="connsiteY2" fmla="*/ 62230 h 212814"/>
              <a:gd name="connisteX3" fmla="*/ 226060 w 864870"/>
              <a:gd name="connsiteY3" fmla="*/ 87630 h 212814"/>
              <a:gd name="connisteX4" fmla="*/ 300990 w 864870"/>
              <a:gd name="connsiteY4" fmla="*/ 100330 h 212814"/>
              <a:gd name="connisteX5" fmla="*/ 375920 w 864870"/>
              <a:gd name="connsiteY5" fmla="*/ 112395 h 212814"/>
              <a:gd name="connisteX6" fmla="*/ 451485 w 864870"/>
              <a:gd name="connsiteY6" fmla="*/ 137795 h 212814"/>
              <a:gd name="connisteX7" fmla="*/ 526415 w 864870"/>
              <a:gd name="connsiteY7" fmla="*/ 162560 h 212814"/>
              <a:gd name="connisteX8" fmla="*/ 601980 w 864870"/>
              <a:gd name="connsiteY8" fmla="*/ 150495 h 212814"/>
              <a:gd name="connisteX9" fmla="*/ 676910 w 864870"/>
              <a:gd name="connsiteY9" fmla="*/ 150495 h 212814"/>
              <a:gd name="connisteX10" fmla="*/ 752475 w 864870"/>
              <a:gd name="connsiteY10" fmla="*/ 150495 h 212814"/>
              <a:gd name="connisteX11" fmla="*/ 827405 w 864870"/>
              <a:gd name="connsiteY11" fmla="*/ 212725 h 212814"/>
              <a:gd name="connisteX12" fmla="*/ 864870 w 864870"/>
              <a:gd name="connsiteY12" fmla="*/ 137795 h 21281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864870" h="212815">
                <a:moveTo>
                  <a:pt x="0" y="0"/>
                </a:moveTo>
                <a:cubicBezTo>
                  <a:pt x="13335" y="4445"/>
                  <a:pt x="45720" y="12065"/>
                  <a:pt x="75565" y="24765"/>
                </a:cubicBezTo>
                <a:cubicBezTo>
                  <a:pt x="105410" y="37465"/>
                  <a:pt x="120650" y="49530"/>
                  <a:pt x="150495" y="62230"/>
                </a:cubicBezTo>
                <a:cubicBezTo>
                  <a:pt x="180340" y="74930"/>
                  <a:pt x="196215" y="80010"/>
                  <a:pt x="226060" y="87630"/>
                </a:cubicBezTo>
                <a:cubicBezTo>
                  <a:pt x="255905" y="95250"/>
                  <a:pt x="271145" y="95250"/>
                  <a:pt x="300990" y="100330"/>
                </a:cubicBezTo>
                <a:cubicBezTo>
                  <a:pt x="330835" y="105410"/>
                  <a:pt x="346075" y="104775"/>
                  <a:pt x="375920" y="112395"/>
                </a:cubicBezTo>
                <a:cubicBezTo>
                  <a:pt x="405765" y="120015"/>
                  <a:pt x="421640" y="127635"/>
                  <a:pt x="451485" y="137795"/>
                </a:cubicBezTo>
                <a:cubicBezTo>
                  <a:pt x="481330" y="147955"/>
                  <a:pt x="496570" y="160020"/>
                  <a:pt x="526415" y="162560"/>
                </a:cubicBezTo>
                <a:cubicBezTo>
                  <a:pt x="556260" y="165100"/>
                  <a:pt x="572135" y="153035"/>
                  <a:pt x="601980" y="150495"/>
                </a:cubicBezTo>
                <a:cubicBezTo>
                  <a:pt x="631825" y="147955"/>
                  <a:pt x="647065" y="150495"/>
                  <a:pt x="676910" y="150495"/>
                </a:cubicBezTo>
                <a:cubicBezTo>
                  <a:pt x="706755" y="150495"/>
                  <a:pt x="722630" y="137795"/>
                  <a:pt x="752475" y="150495"/>
                </a:cubicBezTo>
                <a:cubicBezTo>
                  <a:pt x="782320" y="163195"/>
                  <a:pt x="805180" y="215265"/>
                  <a:pt x="827405" y="212725"/>
                </a:cubicBezTo>
                <a:cubicBezTo>
                  <a:pt x="849630" y="210185"/>
                  <a:pt x="859155" y="154305"/>
                  <a:pt x="864870" y="137795"/>
                </a:cubicBezTo>
              </a:path>
            </a:pathLst>
          </a:custGeom>
          <a:ln w="3810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1250</Words>
  <Application>WPS Presentation</Application>
  <PresentationFormat>Widescreen</PresentationFormat>
  <Paragraphs>273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SimSun</vt:lpstr>
      <vt:lpstr>Wingdings</vt:lpstr>
      <vt:lpstr>Arial</vt:lpstr>
      <vt:lpstr>Calibri</vt:lpstr>
      <vt:lpstr>Impact</vt:lpstr>
      <vt:lpstr>Impact</vt:lpstr>
      <vt:lpstr>Cambria</vt:lpstr>
      <vt:lpstr>Microsoft YaHei</vt:lpstr>
      <vt:lpstr>Arial Unicode MS</vt:lpstr>
      <vt:lpstr>Cambria Math</vt:lpstr>
      <vt:lpstr>EB Garamond ExtraBold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PRESSURE SYSTEMS @ 0000 UTC</vt:lpstr>
      <vt:lpstr>PowerPoint 演示文稿</vt:lpstr>
      <vt:lpstr>PRESSURE SYSTEMS @ 0600 UTC</vt:lpstr>
      <vt:lpstr>PowerPoint 演示文稿</vt:lpstr>
      <vt:lpstr>PRESSURE SYSTEMS @ 1200 UTC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Adjei Daniel Akpor</dc:creator>
  <cp:lastModifiedBy>Theophilus Bassaw</cp:lastModifiedBy>
  <cp:revision>476</cp:revision>
  <dcterms:created xsi:type="dcterms:W3CDTF">2021-10-06T11:22:00Z</dcterms:created>
  <dcterms:modified xsi:type="dcterms:W3CDTF">2022-11-15T10:22:01Z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35509FF8430F4BC08F82FD18CE954CAF</vt:lpwstr>
  </property>
  <property fmtid="{D5CDD505-2E9C-101B-9397-08002B2CF9AE}" pid="3" name="KSOProductBuildVer">
    <vt:lpwstr>1033-11.2.0.11380</vt:lpwstr>
  </property>
</Properties>
</file>